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028">
          <p15:clr>
            <a:srgbClr val="A4A3A4"/>
          </p15:clr>
        </p15:guide>
        <p15:guide id="2" orient="horz" pos="731">
          <p15:clr>
            <a:srgbClr val="000000"/>
          </p15:clr>
        </p15:guide>
        <p15:guide id="3" pos="597">
          <p15:clr>
            <a:srgbClr val="000000"/>
          </p15:clr>
        </p15:guide>
        <p15:guide id="4" orient="horz" pos="278">
          <p15:clr>
            <a:srgbClr val="000000"/>
          </p15:clr>
        </p15:guide>
        <p15:guide id="5" orient="horz" pos="408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iXWBvbM8rm8e2c10xgXfs59qYy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28"/>
        <p:guide pos="731" orient="horz"/>
        <p:guide pos="597"/>
        <p:guide pos="278" orient="horz"/>
        <p:guide pos="40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9c92458bc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9c92458bc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d9c92458bc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9c92458bc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9c92458bc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d9c92458bc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9dc617be4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d9dc617be4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9c92458bc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9c92458bc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d9c92458bc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9c92458bc_0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9c92458bc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d9c92458bc_0_1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9c92458bc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9c92458bc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d9c92458bc_0_1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9dc617be4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d9dc617be4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9dc617be4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d9dc617be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d9dc617be4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9c92458bc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9c92458bc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d9c92458bc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9c92458bc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9c92458bc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d9c92458bc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9aa3e06dd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gd9aa3e06dd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9dc617be4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d9dc617be4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9dc617be4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9dc617be4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d9dc617be4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d9dc617be4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d9dc617be4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d9dc617be4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9f252b27f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9f252b27f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d9f252b27f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9c92458bc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d9c92458bc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d9c92458bc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9c92458bc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9c92458bc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d9c92458bc_0_1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9c92458bc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9c92458bc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d9c92458bc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9aa3e06dd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9aa3e06dd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d9aa3e06dd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9c92458bc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9c92458bc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d9c92458bc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9dc617be4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d9dc617be4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9c92458bc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9c92458bc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d9c92458bc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9c92458bc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9c92458bc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d9c92458bc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5"/>
          <p:cNvSpPr/>
          <p:nvPr/>
        </p:nvSpPr>
        <p:spPr>
          <a:xfrm>
            <a:off x="6513922" y="0"/>
            <a:ext cx="5678078" cy="6858000"/>
          </a:xfrm>
          <a:custGeom>
            <a:rect b="b" l="l" r="r" t="t"/>
            <a:pathLst>
              <a:path extrusionOk="0" h="6858000" w="5678078">
                <a:moveTo>
                  <a:pt x="2540186" y="676"/>
                </a:moveTo>
                <a:lnTo>
                  <a:pt x="5678078" y="0"/>
                </a:lnTo>
                <a:lnTo>
                  <a:pt x="5678078" y="6858000"/>
                </a:lnTo>
                <a:lnTo>
                  <a:pt x="0" y="6848573"/>
                </a:lnTo>
                <a:lnTo>
                  <a:pt x="2540186" y="676"/>
                </a:lnTo>
                <a:close/>
              </a:path>
            </a:pathLst>
          </a:custGeom>
          <a:solidFill>
            <a:srgbClr val="4CB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 txBox="1"/>
          <p:nvPr/>
        </p:nvSpPr>
        <p:spPr>
          <a:xfrm>
            <a:off x="812800" y="988291"/>
            <a:ext cx="6299200" cy="2451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de-DE" sz="4300" u="none" cap="none" strike="noStrike">
                <a:solidFill>
                  <a:srgbClr val="4CBBB8"/>
                </a:solidFill>
                <a:latin typeface="Open Sans"/>
                <a:ea typeface="Open Sans"/>
                <a:cs typeface="Open Sans"/>
                <a:sym typeface="Open Sans"/>
              </a:rPr>
              <a:t>MINT- </a:t>
            </a:r>
            <a:r>
              <a:rPr b="1" i="0" lang="de-DE" sz="4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NACHWUCHSKRÄFTE FINDEN SIE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de-DE" sz="4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BEI UNS.</a:t>
            </a:r>
            <a:endParaRPr b="1" i="0" sz="4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3;p25"/>
          <p:cNvSpPr txBox="1"/>
          <p:nvPr/>
        </p:nvSpPr>
        <p:spPr>
          <a:xfrm>
            <a:off x="856443" y="3435652"/>
            <a:ext cx="330915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Deutschlands Marktführer für Talent-Recruiting in IT und Ingenieurwesen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5"/>
          <p:cNvSpPr txBox="1"/>
          <p:nvPr/>
        </p:nvSpPr>
        <p:spPr>
          <a:xfrm>
            <a:off x="8983084" y="6248126"/>
            <a:ext cx="3309157" cy="34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de-DE" sz="1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get-in-IT.de   I   get-in-Engineering.de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 b="2778" l="0" r="0" t="48793"/>
          <a:stretch/>
        </p:blipFill>
        <p:spPr>
          <a:xfrm>
            <a:off x="2586493" y="5816943"/>
            <a:ext cx="1726390" cy="779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/>
          </a:blip>
          <a:srcRect b="49997" l="0" r="0" t="1575"/>
          <a:stretch/>
        </p:blipFill>
        <p:spPr>
          <a:xfrm>
            <a:off x="858980" y="5906077"/>
            <a:ext cx="1541091" cy="69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6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/>
          <p:nvPr/>
        </p:nvSpPr>
        <p:spPr>
          <a:xfrm>
            <a:off x="748146" y="-1"/>
            <a:ext cx="2612573" cy="6869876"/>
          </a:xfrm>
          <a:custGeom>
            <a:rect b="b" l="l" r="r" t="t"/>
            <a:pathLst>
              <a:path extrusionOk="0" h="6869876" w="2612573">
                <a:moveTo>
                  <a:pt x="0" y="6869876"/>
                </a:moveTo>
                <a:cubicBezTo>
                  <a:pt x="1980" y="4579917"/>
                  <a:pt x="3959" y="2289959"/>
                  <a:pt x="5939" y="0"/>
                </a:cubicBezTo>
                <a:lnTo>
                  <a:pt x="2612573" y="5939"/>
                </a:lnTo>
                <a:lnTo>
                  <a:pt x="0" y="6869876"/>
                </a:lnTo>
                <a:close/>
              </a:path>
            </a:pathLst>
          </a:custGeom>
          <a:solidFill>
            <a:srgbClr val="BFBFBF">
              <a:alpha val="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4"/>
          <p:cNvSpPr/>
          <p:nvPr/>
        </p:nvSpPr>
        <p:spPr>
          <a:xfrm>
            <a:off x="11608626" y="5359023"/>
            <a:ext cx="579813" cy="1509486"/>
          </a:xfrm>
          <a:custGeom>
            <a:rect b="b" l="l" r="r" t="t"/>
            <a:pathLst>
              <a:path extrusionOk="0" h="1509486" w="579813">
                <a:moveTo>
                  <a:pt x="0" y="1509486"/>
                </a:moveTo>
                <a:lnTo>
                  <a:pt x="578757" y="0"/>
                </a:lnTo>
                <a:cubicBezTo>
                  <a:pt x="578001" y="506337"/>
                  <a:pt x="580421" y="1003149"/>
                  <a:pt x="579665" y="1509486"/>
                </a:cubicBezTo>
                <a:lnTo>
                  <a:pt x="0" y="1509486"/>
                </a:lnTo>
                <a:close/>
              </a:path>
            </a:pathLst>
          </a:custGeom>
          <a:solidFill>
            <a:srgbClr val="6DAC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34"/>
          <p:cNvPicPr preferRelativeResize="0"/>
          <p:nvPr/>
        </p:nvPicPr>
        <p:blipFill rotWithShape="1">
          <a:blip r:embed="rId2">
            <a:alphaModFix/>
          </a:blip>
          <a:srcRect b="49997" l="0" r="0" t="1575"/>
          <a:stretch/>
        </p:blipFill>
        <p:spPr>
          <a:xfrm>
            <a:off x="10691446" y="6338154"/>
            <a:ext cx="940626" cy="424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9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/>
          <p:nvPr/>
        </p:nvSpPr>
        <p:spPr>
          <a:xfrm>
            <a:off x="-2232395" y="-307109"/>
            <a:ext cx="7454776" cy="7186009"/>
          </a:xfrm>
          <a:custGeom>
            <a:rect b="b" l="l" r="r" t="t"/>
            <a:pathLst>
              <a:path extrusionOk="0" h="5724248" w="5938343">
                <a:moveTo>
                  <a:pt x="2165132" y="2"/>
                </a:moveTo>
                <a:lnTo>
                  <a:pt x="5938343" y="0"/>
                </a:lnTo>
                <a:lnTo>
                  <a:pt x="3804743" y="5713737"/>
                </a:lnTo>
                <a:lnTo>
                  <a:pt x="0" y="5724248"/>
                </a:lnTo>
                <a:lnTo>
                  <a:pt x="2165132" y="2"/>
                </a:lnTo>
                <a:close/>
              </a:path>
            </a:pathLst>
          </a:custGeom>
          <a:solidFill>
            <a:srgbClr val="0851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5"/>
          <p:cNvSpPr/>
          <p:nvPr/>
        </p:nvSpPr>
        <p:spPr>
          <a:xfrm>
            <a:off x="11608626" y="5359023"/>
            <a:ext cx="579813" cy="1509486"/>
          </a:xfrm>
          <a:custGeom>
            <a:rect b="b" l="l" r="r" t="t"/>
            <a:pathLst>
              <a:path extrusionOk="0" h="1509486" w="579813">
                <a:moveTo>
                  <a:pt x="0" y="1509486"/>
                </a:moveTo>
                <a:lnTo>
                  <a:pt x="578757" y="0"/>
                </a:lnTo>
                <a:cubicBezTo>
                  <a:pt x="578001" y="506337"/>
                  <a:pt x="580421" y="1003149"/>
                  <a:pt x="579665" y="1509486"/>
                </a:cubicBezTo>
                <a:lnTo>
                  <a:pt x="0" y="1509486"/>
                </a:lnTo>
                <a:close/>
              </a:path>
            </a:pathLst>
          </a:custGeom>
          <a:solidFill>
            <a:srgbClr val="4CB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5"/>
          <p:cNvSpPr/>
          <p:nvPr/>
        </p:nvSpPr>
        <p:spPr>
          <a:xfrm>
            <a:off x="-893619" y="-561109"/>
            <a:ext cx="1598903" cy="7450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2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/>
          <p:nvPr/>
        </p:nvSpPr>
        <p:spPr>
          <a:xfrm>
            <a:off x="11609682" y="5359023"/>
            <a:ext cx="578757" cy="1509486"/>
          </a:xfrm>
          <a:custGeom>
            <a:rect b="b" l="l" r="r" t="t"/>
            <a:pathLst>
              <a:path extrusionOk="0" h="1509486" w="578757">
                <a:moveTo>
                  <a:pt x="0" y="1509486"/>
                </a:moveTo>
                <a:lnTo>
                  <a:pt x="578757" y="0"/>
                </a:lnTo>
                <a:lnTo>
                  <a:pt x="573315" y="1509486"/>
                </a:lnTo>
                <a:lnTo>
                  <a:pt x="0" y="1509486"/>
                </a:lnTo>
                <a:close/>
              </a:path>
            </a:pathLst>
          </a:custGeom>
          <a:solidFill>
            <a:srgbClr val="4CB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6"/>
          <p:cNvSpPr/>
          <p:nvPr/>
        </p:nvSpPr>
        <p:spPr>
          <a:xfrm>
            <a:off x="748146" y="-1"/>
            <a:ext cx="2612573" cy="6869876"/>
          </a:xfrm>
          <a:custGeom>
            <a:rect b="b" l="l" r="r" t="t"/>
            <a:pathLst>
              <a:path extrusionOk="0" h="6869876" w="2612573">
                <a:moveTo>
                  <a:pt x="0" y="6869876"/>
                </a:moveTo>
                <a:cubicBezTo>
                  <a:pt x="1980" y="4579917"/>
                  <a:pt x="3959" y="2289959"/>
                  <a:pt x="5939" y="0"/>
                </a:cubicBezTo>
                <a:lnTo>
                  <a:pt x="2612573" y="5939"/>
                </a:lnTo>
                <a:lnTo>
                  <a:pt x="0" y="6869876"/>
                </a:lnTo>
                <a:close/>
              </a:path>
            </a:pathLst>
          </a:custGeom>
          <a:solidFill>
            <a:srgbClr val="BFBFBF">
              <a:alpha val="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6"/>
          <p:cNvSpPr/>
          <p:nvPr/>
        </p:nvSpPr>
        <p:spPr>
          <a:xfrm>
            <a:off x="5696607" y="1124606"/>
            <a:ext cx="5938343" cy="5724248"/>
          </a:xfrm>
          <a:custGeom>
            <a:rect b="b" l="l" r="r" t="t"/>
            <a:pathLst>
              <a:path extrusionOk="0" h="5724248" w="5938343">
                <a:moveTo>
                  <a:pt x="2165132" y="2"/>
                </a:moveTo>
                <a:lnTo>
                  <a:pt x="5938343" y="0"/>
                </a:lnTo>
                <a:lnTo>
                  <a:pt x="3804743" y="5713737"/>
                </a:lnTo>
                <a:lnTo>
                  <a:pt x="0" y="5724248"/>
                </a:lnTo>
                <a:lnTo>
                  <a:pt x="2165132" y="2"/>
                </a:lnTo>
                <a:close/>
              </a:path>
            </a:pathLst>
          </a:custGeom>
          <a:solidFill>
            <a:srgbClr val="6E6D6D">
              <a:alpha val="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 txBox="1"/>
          <p:nvPr>
            <p:ph type="title"/>
          </p:nvPr>
        </p:nvSpPr>
        <p:spPr>
          <a:xfrm>
            <a:off x="1557364" y="1104951"/>
            <a:ext cx="2612573" cy="1778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1557364" y="3114464"/>
            <a:ext cx="4611687" cy="271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5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/>
          <p:nvPr/>
        </p:nvSpPr>
        <p:spPr>
          <a:xfrm>
            <a:off x="-2976610" y="-306211"/>
            <a:ext cx="7454776" cy="7186009"/>
          </a:xfrm>
          <a:custGeom>
            <a:rect b="b" l="l" r="r" t="t"/>
            <a:pathLst>
              <a:path extrusionOk="0" h="5724248" w="5938343">
                <a:moveTo>
                  <a:pt x="2165132" y="2"/>
                </a:moveTo>
                <a:lnTo>
                  <a:pt x="5938343" y="0"/>
                </a:lnTo>
                <a:lnTo>
                  <a:pt x="3804743" y="5713737"/>
                </a:lnTo>
                <a:lnTo>
                  <a:pt x="0" y="5724248"/>
                </a:lnTo>
                <a:lnTo>
                  <a:pt x="2165132" y="2"/>
                </a:lnTo>
                <a:close/>
              </a:path>
            </a:pathLst>
          </a:custGeom>
          <a:solidFill>
            <a:srgbClr val="6E6D6D">
              <a:alpha val="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7"/>
          <p:cNvSpPr/>
          <p:nvPr/>
        </p:nvSpPr>
        <p:spPr>
          <a:xfrm>
            <a:off x="1736501" y="-4252"/>
            <a:ext cx="10454616" cy="6872762"/>
          </a:xfrm>
          <a:custGeom>
            <a:rect b="b" l="l" r="r" t="t"/>
            <a:pathLst>
              <a:path extrusionOk="0" h="5486575" w="8347919">
                <a:moveTo>
                  <a:pt x="2065662" y="1697"/>
                </a:moveTo>
                <a:lnTo>
                  <a:pt x="8347919" y="0"/>
                </a:lnTo>
                <a:cubicBezTo>
                  <a:pt x="8344881" y="1820274"/>
                  <a:pt x="8348535" y="3666301"/>
                  <a:pt x="8345497" y="5486575"/>
                </a:cubicBezTo>
                <a:lnTo>
                  <a:pt x="0" y="5474723"/>
                </a:lnTo>
                <a:lnTo>
                  <a:pt x="2065662" y="1697"/>
                </a:lnTo>
                <a:close/>
              </a:path>
            </a:pathLst>
          </a:custGeom>
          <a:solidFill>
            <a:srgbClr val="0851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/>
          <p:nvPr/>
        </p:nvSpPr>
        <p:spPr>
          <a:xfrm>
            <a:off x="11608626" y="5359023"/>
            <a:ext cx="579813" cy="1509486"/>
          </a:xfrm>
          <a:custGeom>
            <a:rect b="b" l="l" r="r" t="t"/>
            <a:pathLst>
              <a:path extrusionOk="0" h="1509486" w="579813">
                <a:moveTo>
                  <a:pt x="0" y="1509486"/>
                </a:moveTo>
                <a:lnTo>
                  <a:pt x="578757" y="0"/>
                </a:lnTo>
                <a:cubicBezTo>
                  <a:pt x="578001" y="506337"/>
                  <a:pt x="580421" y="1003149"/>
                  <a:pt x="579665" y="1509486"/>
                </a:cubicBezTo>
                <a:lnTo>
                  <a:pt x="0" y="1509486"/>
                </a:lnTo>
                <a:close/>
              </a:path>
            </a:pathLst>
          </a:custGeom>
          <a:solidFill>
            <a:srgbClr val="4CB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8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/>
          <p:nvPr/>
        </p:nvSpPr>
        <p:spPr>
          <a:xfrm>
            <a:off x="11609682" y="5359023"/>
            <a:ext cx="578757" cy="1509486"/>
          </a:xfrm>
          <a:custGeom>
            <a:rect b="b" l="l" r="r" t="t"/>
            <a:pathLst>
              <a:path extrusionOk="0" h="1509486" w="578757">
                <a:moveTo>
                  <a:pt x="0" y="1509486"/>
                </a:moveTo>
                <a:lnTo>
                  <a:pt x="578757" y="0"/>
                </a:lnTo>
                <a:lnTo>
                  <a:pt x="573315" y="1509486"/>
                </a:lnTo>
                <a:lnTo>
                  <a:pt x="0" y="1509486"/>
                </a:lnTo>
                <a:close/>
              </a:path>
            </a:pathLst>
          </a:custGeom>
          <a:solidFill>
            <a:srgbClr val="4CB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8"/>
          <p:cNvSpPr/>
          <p:nvPr/>
        </p:nvSpPr>
        <p:spPr>
          <a:xfrm>
            <a:off x="748146" y="-1"/>
            <a:ext cx="2612573" cy="6869876"/>
          </a:xfrm>
          <a:custGeom>
            <a:rect b="b" l="l" r="r" t="t"/>
            <a:pathLst>
              <a:path extrusionOk="0" h="6869876" w="2612573">
                <a:moveTo>
                  <a:pt x="0" y="6869876"/>
                </a:moveTo>
                <a:cubicBezTo>
                  <a:pt x="1980" y="4579917"/>
                  <a:pt x="3959" y="2289959"/>
                  <a:pt x="5939" y="0"/>
                </a:cubicBezTo>
                <a:lnTo>
                  <a:pt x="2612573" y="5939"/>
                </a:lnTo>
                <a:lnTo>
                  <a:pt x="0" y="6869876"/>
                </a:lnTo>
                <a:close/>
              </a:path>
            </a:pathLst>
          </a:custGeom>
          <a:solidFill>
            <a:srgbClr val="BFBFBF">
              <a:alpha val="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7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/>
          <p:nvPr/>
        </p:nvSpPr>
        <p:spPr>
          <a:xfrm>
            <a:off x="748146" y="-1"/>
            <a:ext cx="2612573" cy="6869876"/>
          </a:xfrm>
          <a:custGeom>
            <a:rect b="b" l="l" r="r" t="t"/>
            <a:pathLst>
              <a:path extrusionOk="0" h="6869876" w="2612573">
                <a:moveTo>
                  <a:pt x="0" y="6869876"/>
                </a:moveTo>
                <a:cubicBezTo>
                  <a:pt x="1980" y="4579917"/>
                  <a:pt x="3959" y="2289959"/>
                  <a:pt x="5939" y="0"/>
                </a:cubicBezTo>
                <a:lnTo>
                  <a:pt x="2612573" y="5939"/>
                </a:lnTo>
                <a:lnTo>
                  <a:pt x="0" y="6869876"/>
                </a:lnTo>
                <a:close/>
              </a:path>
            </a:pathLst>
          </a:custGeom>
          <a:solidFill>
            <a:srgbClr val="BFBFBF">
              <a:alpha val="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9"/>
          <p:cNvSpPr/>
          <p:nvPr/>
        </p:nvSpPr>
        <p:spPr>
          <a:xfrm>
            <a:off x="11608626" y="5359023"/>
            <a:ext cx="579813" cy="1509486"/>
          </a:xfrm>
          <a:custGeom>
            <a:rect b="b" l="l" r="r" t="t"/>
            <a:pathLst>
              <a:path extrusionOk="0" h="1509486" w="579813">
                <a:moveTo>
                  <a:pt x="0" y="1509486"/>
                </a:moveTo>
                <a:lnTo>
                  <a:pt x="578757" y="0"/>
                </a:lnTo>
                <a:cubicBezTo>
                  <a:pt x="578001" y="506337"/>
                  <a:pt x="580421" y="1003149"/>
                  <a:pt x="579665" y="1509486"/>
                </a:cubicBezTo>
                <a:lnTo>
                  <a:pt x="0" y="1509486"/>
                </a:lnTo>
                <a:close/>
              </a:path>
            </a:pathLst>
          </a:custGeom>
          <a:solidFill>
            <a:srgbClr val="6DAC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3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/>
          <p:nvPr/>
        </p:nvSpPr>
        <p:spPr>
          <a:xfrm>
            <a:off x="11609682" y="5359023"/>
            <a:ext cx="578757" cy="1509486"/>
          </a:xfrm>
          <a:custGeom>
            <a:rect b="b" l="l" r="r" t="t"/>
            <a:pathLst>
              <a:path extrusionOk="0" h="1509486" w="578757">
                <a:moveTo>
                  <a:pt x="0" y="1509486"/>
                </a:moveTo>
                <a:lnTo>
                  <a:pt x="578757" y="0"/>
                </a:lnTo>
                <a:lnTo>
                  <a:pt x="573315" y="1509486"/>
                </a:lnTo>
                <a:lnTo>
                  <a:pt x="0" y="1509486"/>
                </a:lnTo>
                <a:close/>
              </a:path>
            </a:pathLst>
          </a:custGeom>
          <a:solidFill>
            <a:srgbClr val="4CB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0"/>
          <p:cNvSpPr/>
          <p:nvPr/>
        </p:nvSpPr>
        <p:spPr>
          <a:xfrm>
            <a:off x="748146" y="-1"/>
            <a:ext cx="2612573" cy="6869876"/>
          </a:xfrm>
          <a:custGeom>
            <a:rect b="b" l="l" r="r" t="t"/>
            <a:pathLst>
              <a:path extrusionOk="0" h="6869876" w="2612573">
                <a:moveTo>
                  <a:pt x="0" y="6869876"/>
                </a:moveTo>
                <a:cubicBezTo>
                  <a:pt x="1980" y="4579917"/>
                  <a:pt x="3959" y="2289959"/>
                  <a:pt x="5939" y="0"/>
                </a:cubicBezTo>
                <a:lnTo>
                  <a:pt x="2612573" y="5939"/>
                </a:lnTo>
                <a:lnTo>
                  <a:pt x="0" y="6869876"/>
                </a:lnTo>
                <a:close/>
              </a:path>
            </a:pathLst>
          </a:custGeom>
          <a:solidFill>
            <a:srgbClr val="BFBFBF">
              <a:alpha val="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5165501" y="612648"/>
            <a:ext cx="6469449" cy="6236206"/>
          </a:xfrm>
          <a:custGeom>
            <a:rect b="b" l="l" r="r" t="t"/>
            <a:pathLst>
              <a:path extrusionOk="0" h="5724248" w="5938343">
                <a:moveTo>
                  <a:pt x="2165132" y="2"/>
                </a:moveTo>
                <a:lnTo>
                  <a:pt x="5938343" y="0"/>
                </a:lnTo>
                <a:lnTo>
                  <a:pt x="3804743" y="5713737"/>
                </a:lnTo>
                <a:lnTo>
                  <a:pt x="0" y="5724248"/>
                </a:lnTo>
                <a:lnTo>
                  <a:pt x="2165132" y="2"/>
                </a:lnTo>
                <a:close/>
              </a:path>
            </a:pathLst>
          </a:custGeom>
          <a:solidFill>
            <a:srgbClr val="6E6D6D">
              <a:alpha val="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/>
          <p:nvPr/>
        </p:nvSpPr>
        <p:spPr>
          <a:xfrm>
            <a:off x="11609682" y="5359023"/>
            <a:ext cx="578757" cy="1509486"/>
          </a:xfrm>
          <a:custGeom>
            <a:rect b="b" l="l" r="r" t="t"/>
            <a:pathLst>
              <a:path extrusionOk="0" h="1509486" w="578757">
                <a:moveTo>
                  <a:pt x="0" y="1509486"/>
                </a:moveTo>
                <a:lnTo>
                  <a:pt x="578757" y="0"/>
                </a:lnTo>
                <a:lnTo>
                  <a:pt x="573315" y="1509486"/>
                </a:lnTo>
                <a:lnTo>
                  <a:pt x="0" y="1509486"/>
                </a:lnTo>
                <a:close/>
              </a:path>
            </a:pathLst>
          </a:custGeom>
          <a:solidFill>
            <a:srgbClr val="4CB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/>
          <p:nvPr/>
        </p:nvSpPr>
        <p:spPr>
          <a:xfrm>
            <a:off x="748146" y="-1"/>
            <a:ext cx="2612573" cy="6869876"/>
          </a:xfrm>
          <a:custGeom>
            <a:rect b="b" l="l" r="r" t="t"/>
            <a:pathLst>
              <a:path extrusionOk="0" h="6869876" w="2612573">
                <a:moveTo>
                  <a:pt x="0" y="6869876"/>
                </a:moveTo>
                <a:cubicBezTo>
                  <a:pt x="1980" y="4579917"/>
                  <a:pt x="3959" y="2289959"/>
                  <a:pt x="5939" y="0"/>
                </a:cubicBezTo>
                <a:lnTo>
                  <a:pt x="2612573" y="5939"/>
                </a:lnTo>
                <a:lnTo>
                  <a:pt x="0" y="6869876"/>
                </a:lnTo>
                <a:close/>
              </a:path>
            </a:pathLst>
          </a:custGeom>
          <a:solidFill>
            <a:srgbClr val="BFBFBF">
              <a:alpha val="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1"/>
          <p:cNvSpPr txBox="1"/>
          <p:nvPr/>
        </p:nvSpPr>
        <p:spPr>
          <a:xfrm>
            <a:off x="1551512" y="369991"/>
            <a:ext cx="3794760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de-DE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ZAHLEN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de-DE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&amp; FAKTEN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78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0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4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/>
          <p:nvPr/>
        </p:nvSpPr>
        <p:spPr>
          <a:xfrm>
            <a:off x="11609682" y="5359023"/>
            <a:ext cx="578757" cy="1509486"/>
          </a:xfrm>
          <a:custGeom>
            <a:rect b="b" l="l" r="r" t="t"/>
            <a:pathLst>
              <a:path extrusionOk="0" h="1509486" w="578757">
                <a:moveTo>
                  <a:pt x="0" y="1509486"/>
                </a:moveTo>
                <a:lnTo>
                  <a:pt x="578757" y="0"/>
                </a:lnTo>
                <a:lnTo>
                  <a:pt x="573315" y="1509486"/>
                </a:lnTo>
                <a:lnTo>
                  <a:pt x="0" y="1509486"/>
                </a:lnTo>
                <a:close/>
              </a:path>
            </a:pathLst>
          </a:custGeom>
          <a:solidFill>
            <a:srgbClr val="4CB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2"/>
          <p:cNvSpPr/>
          <p:nvPr/>
        </p:nvSpPr>
        <p:spPr>
          <a:xfrm>
            <a:off x="748146" y="0"/>
            <a:ext cx="2612573" cy="6869876"/>
          </a:xfrm>
          <a:custGeom>
            <a:rect b="b" l="l" r="r" t="t"/>
            <a:pathLst>
              <a:path extrusionOk="0" h="6869876" w="2612573">
                <a:moveTo>
                  <a:pt x="0" y="6869876"/>
                </a:moveTo>
                <a:cubicBezTo>
                  <a:pt x="1980" y="4579917"/>
                  <a:pt x="3959" y="2289959"/>
                  <a:pt x="5939" y="0"/>
                </a:cubicBezTo>
                <a:lnTo>
                  <a:pt x="2612573" y="5939"/>
                </a:lnTo>
                <a:lnTo>
                  <a:pt x="0" y="686987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/>
          <p:nvPr/>
        </p:nvSpPr>
        <p:spPr>
          <a:xfrm>
            <a:off x="3360719" y="1184147"/>
            <a:ext cx="6469449" cy="6236206"/>
          </a:xfrm>
          <a:custGeom>
            <a:rect b="b" l="l" r="r" t="t"/>
            <a:pathLst>
              <a:path extrusionOk="0" h="5724248" w="5938343">
                <a:moveTo>
                  <a:pt x="2165132" y="2"/>
                </a:moveTo>
                <a:lnTo>
                  <a:pt x="5938343" y="0"/>
                </a:lnTo>
                <a:lnTo>
                  <a:pt x="3804743" y="5713737"/>
                </a:lnTo>
                <a:lnTo>
                  <a:pt x="0" y="5724248"/>
                </a:lnTo>
                <a:lnTo>
                  <a:pt x="2165132" y="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nutzerdefiniertes Layout">
  <p:cSld name="Benutzerdefiniertes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/>
          <p:nvPr/>
        </p:nvSpPr>
        <p:spPr>
          <a:xfrm>
            <a:off x="11620699" y="5348006"/>
            <a:ext cx="578757" cy="1509486"/>
          </a:xfrm>
          <a:custGeom>
            <a:rect b="b" l="l" r="r" t="t"/>
            <a:pathLst>
              <a:path extrusionOk="0" h="1509486" w="578757">
                <a:moveTo>
                  <a:pt x="0" y="1509486"/>
                </a:moveTo>
                <a:lnTo>
                  <a:pt x="578757" y="0"/>
                </a:lnTo>
                <a:lnTo>
                  <a:pt x="573315" y="1509486"/>
                </a:lnTo>
                <a:lnTo>
                  <a:pt x="0" y="1509486"/>
                </a:lnTo>
                <a:close/>
              </a:path>
            </a:pathLst>
          </a:custGeom>
          <a:solidFill>
            <a:srgbClr val="4CB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3"/>
          <p:cNvSpPr txBox="1"/>
          <p:nvPr>
            <p:ph type="title"/>
          </p:nvPr>
        </p:nvSpPr>
        <p:spPr>
          <a:xfrm>
            <a:off x="3882021" y="1499175"/>
            <a:ext cx="3774702" cy="18499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" name="Google Shape;4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26960" y="6196743"/>
            <a:ext cx="731719" cy="61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8479" y="6224794"/>
            <a:ext cx="731656" cy="611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get-in-it.de/magazin/bewerbung/tipps/dresscode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2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hyperlink" Target="https://www.get-in-it.de/magazin/themen/berufsfeld/it-security" TargetMode="External"/><Relationship Id="rId5" Type="http://schemas.openxmlformats.org/officeDocument/2006/relationships/hyperlink" Target="https://www.get-in-it.de/magazin/studium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hyperlink" Target="https://www.get-in-it.de/magazin/gehalt/statistik" TargetMode="External"/><Relationship Id="rId5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22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get-in-it.de/" TargetMode="External"/><Relationship Id="rId4" Type="http://schemas.openxmlformats.org/officeDocument/2006/relationships/hyperlink" Target="https://www.facebook.com/getinIT.de/" TargetMode="External"/><Relationship Id="rId5" Type="http://schemas.openxmlformats.org/officeDocument/2006/relationships/hyperlink" Target="https://www.instagram.com/getinit_de/" TargetMode="External"/><Relationship Id="rId6" Type="http://schemas.openxmlformats.org/officeDocument/2006/relationships/hyperlink" Target="https://www.tiktok.com/@get_in_it" TargetMode="External"/><Relationship Id="rId7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/>
          <p:nvPr/>
        </p:nvSpPr>
        <p:spPr>
          <a:xfrm>
            <a:off x="769250" y="847475"/>
            <a:ext cx="5932200" cy="335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>
            <p:ph type="title"/>
          </p:nvPr>
        </p:nvSpPr>
        <p:spPr>
          <a:xfrm>
            <a:off x="704050" y="847475"/>
            <a:ext cx="6349500" cy="5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de-DE" sz="6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DER </a:t>
            </a:r>
            <a:br>
              <a:rPr b="1" lang="de-DE" sz="6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6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IT-LEBENSLAUF</a:t>
            </a:r>
            <a:endParaRPr b="0" i="0" sz="43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de-DE" sz="5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Workshop KIF 49,0</a:t>
            </a:r>
            <a:endParaRPr b="0" i="0" sz="5000" u="none" cap="none" strike="noStrik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6456750" y="0"/>
            <a:ext cx="8217000" cy="6858000"/>
          </a:xfrm>
          <a:prstGeom prst="parallelogram">
            <a:avLst>
              <a:gd fmla="val 25000" name="adj"/>
            </a:avLst>
          </a:prstGeom>
          <a:solidFill>
            <a:srgbClr val="6DAC2E"/>
          </a:solidFill>
          <a:ln cap="flat" cmpd="sng" w="9525">
            <a:solidFill>
              <a:srgbClr val="6DA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"/>
          <p:cNvSpPr/>
          <p:nvPr/>
        </p:nvSpPr>
        <p:spPr>
          <a:xfrm>
            <a:off x="2527150" y="5625000"/>
            <a:ext cx="2038200" cy="106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9c92458bc_0_78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DAS LAYOUT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gd9c92458bc_0_78"/>
          <p:cNvSpPr txBox="1"/>
          <p:nvPr/>
        </p:nvSpPr>
        <p:spPr>
          <a:xfrm>
            <a:off x="1551497" y="1381550"/>
            <a:ext cx="454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Bewerbungsfoto – braucht man das?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d9c92458bc_0_78"/>
          <p:cNvSpPr txBox="1"/>
          <p:nvPr/>
        </p:nvSpPr>
        <p:spPr>
          <a:xfrm>
            <a:off x="1728300" y="2375802"/>
            <a:ext cx="8735400" cy="3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internationale Unternehmen verlangen selten ein Bewerbungsfoto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Deutschland macht für</a:t>
            </a:r>
            <a:r>
              <a:rPr b="1"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82%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der Arbeitgeber ein Foto die Bewerbung komplett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wenn explizit in der Stellenbeschreibung steht, dass kein Bewerbungsfoto verlangt wird, sollte man auch darauf verzichten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gd9c92458bc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4236" y="5836805"/>
            <a:ext cx="1308092" cy="109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d9c92458bc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3435" y="3125150"/>
            <a:ext cx="3732850" cy="37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9c92458bc_0_85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DAS LAYOUT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gd9c92458bc_0_85"/>
          <p:cNvSpPr txBox="1"/>
          <p:nvPr/>
        </p:nvSpPr>
        <p:spPr>
          <a:xfrm>
            <a:off x="1551501" y="1381550"/>
            <a:ext cx="565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Bewerbungsfoto – worauf solltest Du achten?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d9c92458bc_0_85"/>
          <p:cNvSpPr txBox="1"/>
          <p:nvPr/>
        </p:nvSpPr>
        <p:spPr>
          <a:xfrm>
            <a:off x="1551500" y="2307725"/>
            <a:ext cx="9141000" cy="30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das Foto sollte nicht älter als 12 Monate sein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leide Dich gemäß dem </a:t>
            </a:r>
            <a:r>
              <a:rPr lang="de-DE" sz="17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Dresscode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für Deinen angestrebten IT-Job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Gos: Freizeit- oder Urlaubsbilder, Passbilder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achte auf einen neutralen Hintergrund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vermittel einen freundlichen, respektvollen und selbstbewussten Eindruck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gd9c92458bc_0_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4236" y="5836805"/>
            <a:ext cx="1308092" cy="109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d9c92458bc_0_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2726" y="4450575"/>
            <a:ext cx="2665490" cy="20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d9c92458bc_0_85"/>
          <p:cNvSpPr txBox="1"/>
          <p:nvPr/>
        </p:nvSpPr>
        <p:spPr>
          <a:xfrm>
            <a:off x="4775050" y="4450563"/>
            <a:ext cx="319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900">
                <a:solidFill>
                  <a:srgbClr val="6DAC2E"/>
                </a:solidFill>
                <a:latin typeface="Open Sans"/>
                <a:ea typeface="Open Sans"/>
                <a:cs typeface="Open Sans"/>
                <a:sym typeface="Open Sans"/>
              </a:rPr>
              <a:t>Zumindest für die Aufnahme :)</a:t>
            </a:r>
            <a:endParaRPr sz="1900">
              <a:solidFill>
                <a:srgbClr val="6DAC2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9dc617be4_0_57"/>
          <p:cNvSpPr txBox="1"/>
          <p:nvPr/>
        </p:nvSpPr>
        <p:spPr>
          <a:xfrm>
            <a:off x="4572000" y="2582500"/>
            <a:ext cx="5055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de-DE" sz="4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MARKETING &amp; EDITORIAL</a:t>
            </a: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gd9dc617be4_0_57"/>
          <p:cNvSpPr/>
          <p:nvPr/>
        </p:nvSpPr>
        <p:spPr>
          <a:xfrm>
            <a:off x="1631950" y="-40800"/>
            <a:ext cx="13573200" cy="6939600"/>
          </a:xfrm>
          <a:prstGeom prst="parallelogram">
            <a:avLst>
              <a:gd fmla="val 37591" name="adj"/>
            </a:avLst>
          </a:prstGeom>
          <a:solidFill>
            <a:srgbClr val="6DAC2E"/>
          </a:solidFill>
          <a:ln cap="flat" cmpd="sng" w="9525">
            <a:solidFill>
              <a:srgbClr val="6DA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gd9dc617be4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675" y="1266275"/>
            <a:ext cx="3690731" cy="335354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d9dc617be4_0_57"/>
          <p:cNvSpPr txBox="1"/>
          <p:nvPr/>
        </p:nvSpPr>
        <p:spPr>
          <a:xfrm>
            <a:off x="4572000" y="2582500"/>
            <a:ext cx="65139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de-DE" sz="4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DER INHALT</a:t>
            </a:r>
            <a:br>
              <a:rPr b="1" lang="de-DE" sz="4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9c92458bc_0_137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DER INHALT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gd9c92458bc_0_137"/>
          <p:cNvSpPr txBox="1"/>
          <p:nvPr/>
        </p:nvSpPr>
        <p:spPr>
          <a:xfrm>
            <a:off x="1551501" y="1381550"/>
            <a:ext cx="565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Das gehört in den Lebenslauf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d9c92458bc_0_137"/>
          <p:cNvPicPr preferRelativeResize="0"/>
          <p:nvPr/>
        </p:nvPicPr>
        <p:blipFill rotWithShape="1">
          <a:blip r:embed="rId3">
            <a:alphaModFix/>
          </a:blip>
          <a:srcRect b="0" l="13381" r="11695" t="0"/>
          <a:stretch/>
        </p:blipFill>
        <p:spPr>
          <a:xfrm>
            <a:off x="5801025" y="4352925"/>
            <a:ext cx="5751876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d9c92458bc_0_137"/>
          <p:cNvSpPr txBox="1"/>
          <p:nvPr/>
        </p:nvSpPr>
        <p:spPr>
          <a:xfrm>
            <a:off x="1551500" y="2307725"/>
            <a:ext cx="9756000" cy="30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Ganz oben in Deinem Lebenslauf startest Du mit Deinen </a:t>
            </a:r>
            <a:r>
              <a:rPr b="1"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persönlichen Daten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(Dein Name, Deine Anschrift, Deine Kontaktdaten)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Unter Deinem Namen kannst Du auch Deinen Studienabschluss, Deine bisherige Berufstätigkeit bzw. der Bezeichnung des angestrebten Jobs angeben, z.B. "B.Sc. Informatik, Anwendungsentwicklung"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Nicht relevant: Berufe der Eltern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Familienstand ist optional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9c92458bc_0_145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DER INHALT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gd9c92458bc_0_145"/>
          <p:cNvSpPr txBox="1"/>
          <p:nvPr/>
        </p:nvSpPr>
        <p:spPr>
          <a:xfrm>
            <a:off x="1551501" y="1381550"/>
            <a:ext cx="565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Das gehört in den Lebenslauf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d9c92458bc_0_145"/>
          <p:cNvPicPr preferRelativeResize="0"/>
          <p:nvPr/>
        </p:nvPicPr>
        <p:blipFill rotWithShape="1">
          <a:blip r:embed="rId3">
            <a:alphaModFix/>
          </a:blip>
          <a:srcRect b="8113" l="14205" r="12189" t="0"/>
          <a:stretch/>
        </p:blipFill>
        <p:spPr>
          <a:xfrm>
            <a:off x="6094850" y="4194600"/>
            <a:ext cx="5407349" cy="26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d9c92458bc_0_145"/>
          <p:cNvSpPr txBox="1"/>
          <p:nvPr/>
        </p:nvSpPr>
        <p:spPr>
          <a:xfrm>
            <a:off x="1551500" y="2307725"/>
            <a:ext cx="9756000" cy="30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die Berufserfahrung: Erkläre, was hinter dem Jobtitel steckt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Wichtig: Welche Aufgaben hast Du übernommen? Mit welchen Methoden, Tools und Programmiersprachen hast Du gearbeitet?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Super Referenzen: Open-Source-Projekten oder Autorität auf Stackoverflow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Nebenjobs, die nicht für Deine angestrebte Position relevant sind,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gibst Du kumuliert an, z.B.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"2020 – 2023: Nebenjobs in Restaurants und bei </a:t>
            </a:r>
            <a:br>
              <a:rPr lang="de-DE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einem Getränkelieferdienst zur Studienfinanzierung"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Nur relevante Praktika angeben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(Generell gilt: Alles unter 6 Wochen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ist meist nicht relevant)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9c92458bc_0_154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DER INHALT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gd9c92458bc_0_154"/>
          <p:cNvSpPr txBox="1"/>
          <p:nvPr/>
        </p:nvSpPr>
        <p:spPr>
          <a:xfrm>
            <a:off x="1551501" y="1381550"/>
            <a:ext cx="565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Schulbildung und Studium – kurz und knackig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9" name="Google Shape;189;gd9c92458bc_0_154"/>
          <p:cNvPicPr preferRelativeResize="0"/>
          <p:nvPr/>
        </p:nvPicPr>
        <p:blipFill rotWithShape="1">
          <a:blip r:embed="rId3">
            <a:alphaModFix/>
          </a:blip>
          <a:srcRect b="0" l="14411" r="11982" t="0"/>
          <a:stretch/>
        </p:blipFill>
        <p:spPr>
          <a:xfrm>
            <a:off x="5851713" y="3486150"/>
            <a:ext cx="5650499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d9c92458bc_0_154"/>
          <p:cNvSpPr txBox="1"/>
          <p:nvPr/>
        </p:nvSpPr>
        <p:spPr>
          <a:xfrm>
            <a:off x="1551500" y="2307725"/>
            <a:ext cx="9756000" cy="30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 länger Deine Schulzeit zurückliegt, desto weniger wichtig ist sie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(letzter Schulabschluss, z.B. das Abitur, reicht aus)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Angabe: Hochschule, Fachrichtung und mögliche Vertiefungsrichtungen, z.B. Informatik mit Schwerpunkt </a:t>
            </a:r>
            <a:r>
              <a:rPr lang="de-DE" sz="17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IT-Security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gute Durchschnitts- und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Abschlussnote angeben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Bist Du noch im </a:t>
            </a:r>
            <a:r>
              <a:rPr lang="de-DE" sz="17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Studium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nenne Dein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voraussichtliches Abschlussdatum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 abgeschlossene Kurse, die Dein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Profil stärken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9dc617be4_0_64"/>
          <p:cNvSpPr txBox="1"/>
          <p:nvPr/>
        </p:nvSpPr>
        <p:spPr>
          <a:xfrm>
            <a:off x="4572000" y="2582500"/>
            <a:ext cx="5055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de-DE" sz="4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MARKETING &amp; EDITORIAL</a:t>
            </a: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gd9dc617be4_0_64"/>
          <p:cNvSpPr/>
          <p:nvPr/>
        </p:nvSpPr>
        <p:spPr>
          <a:xfrm>
            <a:off x="1631950" y="-40800"/>
            <a:ext cx="13573200" cy="6939600"/>
          </a:xfrm>
          <a:prstGeom prst="parallelogram">
            <a:avLst>
              <a:gd fmla="val 37591" name="adj"/>
            </a:avLst>
          </a:prstGeom>
          <a:solidFill>
            <a:srgbClr val="6DAC2E"/>
          </a:solidFill>
          <a:ln cap="flat" cmpd="sng" w="9525">
            <a:solidFill>
              <a:srgbClr val="6DA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d9dc617be4_0_64"/>
          <p:cNvSpPr txBox="1"/>
          <p:nvPr/>
        </p:nvSpPr>
        <p:spPr>
          <a:xfrm>
            <a:off x="4572000" y="2582500"/>
            <a:ext cx="65139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de-DE" sz="4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DIE PROJEKTLISTE &amp; TECH SKILLS</a:t>
            </a: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gd9dc617be4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50" y="1119137"/>
            <a:ext cx="4622599" cy="461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9dc617be4_0_8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DEINE TECH SKILLS IM</a:t>
            </a: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INFORMATIK-CV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gd9dc617be4_0_8"/>
          <p:cNvSpPr txBox="1"/>
          <p:nvPr/>
        </p:nvSpPr>
        <p:spPr>
          <a:xfrm>
            <a:off x="1551500" y="2307725"/>
            <a:ext cx="9756000" cy="30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Ein klassischer Lebenslauf sollte nicht länger als zwei A4-Seiten sein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ergänzende Dokumente für eine IT-Bewerbung:  Projektliste und Liste der IT Hard Skills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Projektliste: auch private Projekte zählen für IT-Arbeitgeber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6" name="Google Shape;206;gd9dc617be4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4236" y="5836805"/>
            <a:ext cx="1308092" cy="109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d9c92458bc_0_46"/>
          <p:cNvPicPr preferRelativeResize="0"/>
          <p:nvPr/>
        </p:nvPicPr>
        <p:blipFill rotWithShape="1">
          <a:blip r:embed="rId3">
            <a:alphaModFix/>
          </a:blip>
          <a:srcRect b="0" l="13933" r="12461" t="0"/>
          <a:stretch/>
        </p:blipFill>
        <p:spPr>
          <a:xfrm>
            <a:off x="5802550" y="3019425"/>
            <a:ext cx="5650475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d9c92458bc_0_46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DIE </a:t>
            </a: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PROJEKTLISTE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gd9c92458bc_0_46"/>
          <p:cNvSpPr txBox="1"/>
          <p:nvPr/>
        </p:nvSpPr>
        <p:spPr>
          <a:xfrm>
            <a:off x="1551501" y="1381550"/>
            <a:ext cx="565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Zeig, was Du drauf hast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gd9c92458bc_0_46"/>
          <p:cNvSpPr txBox="1"/>
          <p:nvPr/>
        </p:nvSpPr>
        <p:spPr>
          <a:xfrm>
            <a:off x="1551500" y="2086475"/>
            <a:ext cx="9756000" cy="3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Angaben: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Titel, z.B. "Entwicklung einer Android-App zur Zeiterfassung"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 ggf. den Auftraggeber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Dauer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Deine Aufgaben im Projekt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eingesetzte Methoden und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Technologien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falls möglich: Link zum Projekt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d9c92458bc_0_51"/>
          <p:cNvPicPr preferRelativeResize="0"/>
          <p:nvPr/>
        </p:nvPicPr>
        <p:blipFill rotWithShape="1">
          <a:blip r:embed="rId3">
            <a:alphaModFix/>
          </a:blip>
          <a:srcRect b="0" l="13273" r="11482" t="0"/>
          <a:stretch/>
        </p:blipFill>
        <p:spPr>
          <a:xfrm>
            <a:off x="5739563" y="3019425"/>
            <a:ext cx="5776451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d9c92458bc_0_51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DIE IT-KENNTNISSE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gd9c92458bc_0_51"/>
          <p:cNvSpPr txBox="1"/>
          <p:nvPr/>
        </p:nvSpPr>
        <p:spPr>
          <a:xfrm>
            <a:off x="1551500" y="2068300"/>
            <a:ext cx="9756000" cy="30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Tech Skills sind der wichtigste Faktor im CV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Ordne, die für die Stelle relevanten Skills tabellarisch und unterteile sie in Kategorien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Mache Dein Erfahrungslevel z.B. mit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einer drei- oder fünfstufigen Skala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deutlich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Sei bei Deiner Einschätzung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selbstbewusst und r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ealistisch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gd9c92458bc_0_51"/>
          <p:cNvSpPr txBox="1"/>
          <p:nvPr/>
        </p:nvSpPr>
        <p:spPr>
          <a:xfrm>
            <a:off x="1551501" y="1381550"/>
            <a:ext cx="565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Hard-Skills im Lebenslauf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gd9c92458bc_0_51"/>
          <p:cNvSpPr/>
          <p:nvPr/>
        </p:nvSpPr>
        <p:spPr>
          <a:xfrm>
            <a:off x="1551500" y="5380400"/>
            <a:ext cx="530100" cy="37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AC2E"/>
          </a:solidFill>
          <a:ln cap="flat" cmpd="sng" w="9525">
            <a:solidFill>
              <a:srgbClr val="6DA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d9c92458bc_0_51"/>
          <p:cNvSpPr txBox="1"/>
          <p:nvPr/>
        </p:nvSpPr>
        <p:spPr>
          <a:xfrm>
            <a:off x="2274600" y="5237225"/>
            <a:ext cx="3677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belege Deine Skills anhand Referenzen, Zeugnisse, Zertifikate im Anhang</a:t>
            </a:r>
            <a:endParaRPr b="1" sz="8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9aa3e06dd_0_2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de-DE" sz="3000">
                <a:solidFill>
                  <a:srgbClr val="6DAC2E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b="1" i="0" sz="3000" u="none" cap="none" strike="noStrike">
              <a:solidFill>
                <a:srgbClr val="6DAC2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1" name="Google Shape;71;gd9aa3e06dd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4236" y="5836805"/>
            <a:ext cx="1308092" cy="10930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d9aa3e06dd_0_2"/>
          <p:cNvSpPr txBox="1"/>
          <p:nvPr/>
        </p:nvSpPr>
        <p:spPr>
          <a:xfrm>
            <a:off x="1557375" y="1308700"/>
            <a:ext cx="9549900" cy="5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5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Einführung</a:t>
            </a:r>
            <a:r>
              <a:rPr b="1" lang="de-DE" sz="25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500">
              <a:solidFill>
                <a:srgbClr val="3233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5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IT-Lebenslauf</a:t>
            </a:r>
            <a:endParaRPr b="1" sz="2500">
              <a:solidFill>
                <a:srgbClr val="3233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500"/>
              <a:buFont typeface="Open Sans"/>
              <a:buChar char="●"/>
            </a:pPr>
            <a:r>
              <a:rPr b="1" lang="de-DE" sz="25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Das Layout – so gestaltest Du Deinen CV</a:t>
            </a:r>
            <a:endParaRPr b="1" sz="2500">
              <a:solidFill>
                <a:srgbClr val="3233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500"/>
              <a:buFont typeface="Open Sans"/>
              <a:buChar char="●"/>
            </a:pPr>
            <a:r>
              <a:rPr b="1" lang="de-DE" sz="25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Der Inhalt – das gehört in den Lebenslauf</a:t>
            </a:r>
            <a:endParaRPr b="1" sz="2500">
              <a:solidFill>
                <a:srgbClr val="3233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23332"/>
              </a:buClr>
              <a:buSzPts val="2500"/>
              <a:buFont typeface="Open Sans"/>
              <a:buChar char="●"/>
            </a:pPr>
            <a:r>
              <a:rPr b="1" lang="de-DE" sz="25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Die Projektliste</a:t>
            </a:r>
            <a:endParaRPr b="1" sz="2500">
              <a:solidFill>
                <a:srgbClr val="3233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5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Anschreiben &amp; Gehaltsvorstellung</a:t>
            </a:r>
            <a:endParaRPr b="1" sz="2500">
              <a:solidFill>
                <a:srgbClr val="3233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5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Coding Competition</a:t>
            </a:r>
            <a:br>
              <a:rPr lang="de-DE" sz="2500">
                <a:solidFill>
                  <a:srgbClr val="6DAC2E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500">
              <a:solidFill>
                <a:srgbClr val="6DAC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9dc617be4_0_71"/>
          <p:cNvSpPr txBox="1"/>
          <p:nvPr/>
        </p:nvSpPr>
        <p:spPr>
          <a:xfrm>
            <a:off x="4572000" y="2582500"/>
            <a:ext cx="5055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de-DE" sz="4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MARKETING &amp; EDITORIAL</a:t>
            </a: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gd9dc617be4_0_71"/>
          <p:cNvSpPr/>
          <p:nvPr/>
        </p:nvSpPr>
        <p:spPr>
          <a:xfrm>
            <a:off x="1631950" y="-40800"/>
            <a:ext cx="13573200" cy="6939600"/>
          </a:xfrm>
          <a:prstGeom prst="parallelogram">
            <a:avLst>
              <a:gd fmla="val 37591" name="adj"/>
            </a:avLst>
          </a:prstGeom>
          <a:solidFill>
            <a:srgbClr val="6DAC2E"/>
          </a:solidFill>
          <a:ln cap="flat" cmpd="sng" w="9525">
            <a:solidFill>
              <a:srgbClr val="6DA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d9dc617be4_0_71"/>
          <p:cNvSpPr txBox="1"/>
          <p:nvPr/>
        </p:nvSpPr>
        <p:spPr>
          <a:xfrm>
            <a:off x="4572000" y="2582500"/>
            <a:ext cx="80076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de-DE" sz="4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ANSCHREIBEN &amp; </a:t>
            </a:r>
            <a:endParaRPr b="1" sz="4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de-DE" sz="4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GEHALTSVORSTELLUNG</a:t>
            </a:r>
            <a:endParaRPr b="1" sz="4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gd9dc617be4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50" y="1293338"/>
            <a:ext cx="3676224" cy="367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d9dc617be4_0_31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DAS ANSCHREIBEN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gd9dc617be4_0_31"/>
          <p:cNvSpPr txBox="1"/>
          <p:nvPr/>
        </p:nvSpPr>
        <p:spPr>
          <a:xfrm>
            <a:off x="1551500" y="2223300"/>
            <a:ext cx="9756000" cy="29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Das Anschreiben wird immer weniger relevant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Schaut, ob eins gefordert wird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Lebenslauf + Skills- und Projektliste sind viel wichtiger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700" u="sng">
                <a:solidFill>
                  <a:srgbClr val="6DAC2E"/>
                </a:solidFill>
                <a:latin typeface="Open Sans"/>
                <a:ea typeface="Open Sans"/>
                <a:cs typeface="Open Sans"/>
                <a:sym typeface="Open Sans"/>
              </a:rPr>
              <a:t>Falls ein Anschreiben erwartet wird...</a:t>
            </a:r>
            <a:endParaRPr b="1" sz="1700" u="sng">
              <a:solidFill>
                <a:srgbClr val="6DAC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Gestalte Dein Anschreiben individuell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Geh auf Deine persönliche Geschichte ein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Wie bist Du zur IT gekommen?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Weshalb möchtest Du bei genau diesem Arbeitgeber arbeiten?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Zeige, weshalb Du genau der richtige Kandidat für diese Stelle bist!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gd9dc617be4_0_31"/>
          <p:cNvSpPr txBox="1"/>
          <p:nvPr/>
        </p:nvSpPr>
        <p:spPr>
          <a:xfrm>
            <a:off x="1551501" y="1381550"/>
            <a:ext cx="565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Hard-Skills im Lebenslauf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3" name="Google Shape;243;gd9dc617be4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4236" y="5836805"/>
            <a:ext cx="1308092" cy="109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9dc617be4_0_41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DIE GEHALTSVORSTELLUNG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0" name="Google Shape;250;gd9dc617be4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500" y="1584012"/>
            <a:ext cx="8652724" cy="432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d9dc617be4_0_41"/>
          <p:cNvSpPr txBox="1"/>
          <p:nvPr/>
        </p:nvSpPr>
        <p:spPr>
          <a:xfrm>
            <a:off x="1631950" y="6000750"/>
            <a:ext cx="5126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u="sng">
                <a:solidFill>
                  <a:srgbClr val="6DAC2E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https://www.get-in-it.de/magazin/gehalt/statistik</a:t>
            </a:r>
            <a:br>
              <a:rPr lang="de-DE">
                <a:solidFill>
                  <a:srgbClr val="6DAC2E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>
                <a:solidFill>
                  <a:srgbClr val="6DAC2E"/>
                </a:solidFill>
                <a:latin typeface="Open Sans"/>
                <a:ea typeface="Open Sans"/>
                <a:cs typeface="Open Sans"/>
                <a:sym typeface="Open Sans"/>
              </a:rPr>
              <a:t>https://www.get-in-it.de/gehaltsrechner</a:t>
            </a:r>
            <a:endParaRPr>
              <a:solidFill>
                <a:srgbClr val="6DAC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gd9dc617be4_0_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04236" y="5836805"/>
            <a:ext cx="1308092" cy="109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9f252b27f_0_5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DIE GEHALTSVORSTELLUNG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9" name="Google Shape;259;gd9f252b27f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4236" y="5836805"/>
            <a:ext cx="1308092" cy="109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d9f252b27f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1500" y="1686750"/>
            <a:ext cx="7204800" cy="4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d9f252b27f_0_5"/>
          <p:cNvSpPr txBox="1"/>
          <p:nvPr/>
        </p:nvSpPr>
        <p:spPr>
          <a:xfrm>
            <a:off x="1714500" y="5939525"/>
            <a:ext cx="5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Studie 2021 in Kooperation mit der DSAG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d9c92458bc_0_56"/>
          <p:cNvSpPr/>
          <p:nvPr/>
        </p:nvSpPr>
        <p:spPr>
          <a:xfrm flipH="1">
            <a:off x="5186114" y="2317052"/>
            <a:ext cx="2083515" cy="1818309"/>
          </a:xfrm>
          <a:custGeom>
            <a:rect b="b" l="l" r="r" t="t"/>
            <a:pathLst>
              <a:path extrusionOk="0" h="4753750" w="3098163">
                <a:moveTo>
                  <a:pt x="639" y="4085"/>
                </a:moveTo>
                <a:lnTo>
                  <a:pt x="2481843" y="0"/>
                </a:lnTo>
                <a:lnTo>
                  <a:pt x="3098163" y="4753750"/>
                </a:lnTo>
                <a:lnTo>
                  <a:pt x="2626409" y="3960619"/>
                </a:lnTo>
                <a:lnTo>
                  <a:pt x="739" y="3971011"/>
                </a:lnTo>
                <a:cubicBezTo>
                  <a:pt x="2989" y="2600832"/>
                  <a:pt x="-1611" y="1374264"/>
                  <a:pt x="639" y="4085"/>
                </a:cubicBezTo>
                <a:close/>
              </a:path>
            </a:pathLst>
          </a:custGeom>
          <a:solidFill>
            <a:srgbClr val="6DAC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d9c92458bc_0_56"/>
          <p:cNvSpPr/>
          <p:nvPr/>
        </p:nvSpPr>
        <p:spPr>
          <a:xfrm>
            <a:off x="7557400" y="2317050"/>
            <a:ext cx="4893895" cy="4407750"/>
          </a:xfrm>
          <a:custGeom>
            <a:rect b="b" l="l" r="r" t="t"/>
            <a:pathLst>
              <a:path extrusionOk="0" h="4739516" w="4893895">
                <a:moveTo>
                  <a:pt x="1286" y="1147"/>
                </a:moveTo>
                <a:lnTo>
                  <a:pt x="4893895" y="0"/>
                </a:lnTo>
                <a:lnTo>
                  <a:pt x="3110799" y="4739516"/>
                </a:lnTo>
                <a:lnTo>
                  <a:pt x="2787650" y="3990168"/>
                </a:lnTo>
                <a:lnTo>
                  <a:pt x="0" y="3990168"/>
                </a:lnTo>
                <a:cubicBezTo>
                  <a:pt x="429" y="2660494"/>
                  <a:pt x="857" y="1330821"/>
                  <a:pt x="1286" y="1147"/>
                </a:cubicBezTo>
                <a:close/>
              </a:path>
            </a:pathLst>
          </a:custGeom>
          <a:solidFill>
            <a:srgbClr val="3876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d9c92458bc_0_56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FRAGEN?</a:t>
            </a:r>
            <a:endParaRPr b="1" i="0" sz="3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ANREGUNGEN?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WÜNSCHE?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 txBox="1"/>
          <p:nvPr/>
        </p:nvSpPr>
        <p:spPr>
          <a:xfrm>
            <a:off x="4572000" y="2582500"/>
            <a:ext cx="41943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de-DE" sz="4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PRODUCT &amp; DEV</a:t>
            </a: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1631950" y="-40800"/>
            <a:ext cx="13573200" cy="6939600"/>
          </a:xfrm>
          <a:prstGeom prst="parallelogram">
            <a:avLst>
              <a:gd fmla="val 37591" name="adj"/>
            </a:avLst>
          </a:prstGeom>
          <a:solidFill>
            <a:srgbClr val="6DAC2E"/>
          </a:solidFill>
          <a:ln cap="flat" cmpd="sng" w="9525">
            <a:solidFill>
              <a:srgbClr val="6DA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25" y="950650"/>
            <a:ext cx="3984825" cy="39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0"/>
          <p:cNvSpPr txBox="1"/>
          <p:nvPr/>
        </p:nvSpPr>
        <p:spPr>
          <a:xfrm>
            <a:off x="4572000" y="2582500"/>
            <a:ext cx="5055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de-DE" sz="4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CODING COMPETITION</a:t>
            </a:r>
            <a:r>
              <a:rPr b="1" i="0" lang="de-DE" sz="4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9c92458bc_0_171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CODING COMPETITION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4" name="Google Shape;284;gd9c92458bc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4236" y="5836805"/>
            <a:ext cx="1308092" cy="1093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d9c92458bc_0_171"/>
          <p:cNvSpPr txBox="1"/>
          <p:nvPr/>
        </p:nvSpPr>
        <p:spPr>
          <a:xfrm>
            <a:off x="1551501" y="1381550"/>
            <a:ext cx="565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and the winner is...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d9c92458bc_0_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1500" y="3462850"/>
            <a:ext cx="6093075" cy="27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d9c92458bc_0_171"/>
          <p:cNvSpPr txBox="1"/>
          <p:nvPr/>
        </p:nvSpPr>
        <p:spPr>
          <a:xfrm>
            <a:off x="1660350" y="2103800"/>
            <a:ext cx="933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AutoNum type="arabicPeriod"/>
            </a:pPr>
            <a:r>
              <a:rPr lang="de-DE" sz="1600">
                <a:latin typeface="Open Sans"/>
                <a:ea typeface="Open Sans"/>
                <a:cs typeface="Open Sans"/>
                <a:sym typeface="Open Sans"/>
              </a:rPr>
              <a:t>Platz: s0ra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AutoNum type="arabicPeriod"/>
            </a:pPr>
            <a:r>
              <a:rPr lang="de-DE" sz="1600">
                <a:latin typeface="Open Sans"/>
                <a:ea typeface="Open Sans"/>
                <a:cs typeface="Open Sans"/>
                <a:sym typeface="Open Sans"/>
              </a:rPr>
              <a:t>Platz: Richard Zameitat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AutoNum type="arabicPeriod"/>
            </a:pPr>
            <a:r>
              <a:rPr lang="de-DE" sz="1600">
                <a:latin typeface="Open Sans"/>
                <a:ea typeface="Open Sans"/>
                <a:cs typeface="Open Sans"/>
                <a:sym typeface="Open Sans"/>
              </a:rPr>
              <a:t>Platz: ?????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9c92458bc_0_63"/>
          <p:cNvSpPr txBox="1"/>
          <p:nvPr/>
        </p:nvSpPr>
        <p:spPr>
          <a:xfrm>
            <a:off x="1631943" y="691125"/>
            <a:ext cx="79365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DANKE, DASS IHR DABEI WART!</a:t>
            </a: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WIR SEHEN UNS AUF DER NÄCHSTEN KIF :)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gd9c92458bc_0_63"/>
          <p:cNvSpPr txBox="1"/>
          <p:nvPr/>
        </p:nvSpPr>
        <p:spPr>
          <a:xfrm>
            <a:off x="6376400" y="2417575"/>
            <a:ext cx="5096700" cy="24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2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Nicole Mikula</a:t>
            </a:r>
            <a:endParaRPr b="1" sz="2200">
              <a:solidFill>
                <a:srgbClr val="3233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200" u="sng">
                <a:solidFill>
                  <a:srgbClr val="6DAC2E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get in IT</a:t>
            </a:r>
            <a:endParaRPr b="1" sz="2200">
              <a:solidFill>
                <a:srgbClr val="6DAC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233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2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0221 283 222 642</a:t>
            </a:r>
            <a:endParaRPr b="1" sz="2200">
              <a:solidFill>
                <a:srgbClr val="3233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2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nicole.mikula@get-in.de</a:t>
            </a:r>
            <a:endParaRPr b="1" sz="2200">
              <a:solidFill>
                <a:srgbClr val="3233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2333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de-DE" sz="2200">
                <a:solidFill>
                  <a:srgbClr val="6DAC2E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 </a:t>
            </a:r>
            <a:r>
              <a:rPr b="1" lang="de-DE" sz="22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b="1" lang="de-DE" sz="2200">
                <a:solidFill>
                  <a:srgbClr val="6DAC2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de-DE" sz="2200">
                <a:solidFill>
                  <a:srgbClr val="6DAC2E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Instagram</a:t>
            </a:r>
            <a:r>
              <a:rPr lang="de-DE" sz="2200">
                <a:solidFill>
                  <a:srgbClr val="6DAC2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de-DE" sz="2200">
                <a:solidFill>
                  <a:srgbClr val="323332"/>
                </a:solidFill>
                <a:latin typeface="Open Sans"/>
                <a:ea typeface="Open Sans"/>
                <a:cs typeface="Open Sans"/>
                <a:sym typeface="Open Sans"/>
              </a:rPr>
              <a:t>| </a:t>
            </a:r>
            <a:r>
              <a:rPr b="1" lang="de-DE" sz="2200">
                <a:solidFill>
                  <a:srgbClr val="6DAC2E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TikTok</a:t>
            </a:r>
            <a:endParaRPr b="1" sz="2200">
              <a:solidFill>
                <a:srgbClr val="6DAC2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5" name="Google Shape;295;gd9c92458bc_0_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8800" y="1613500"/>
            <a:ext cx="3495478" cy="524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/>
        </p:nvSpPr>
        <p:spPr>
          <a:xfrm>
            <a:off x="4572000" y="2582500"/>
            <a:ext cx="5055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de-DE" sz="4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SONSTIGES</a:t>
            </a: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2"/>
          <p:cNvSpPr/>
          <p:nvPr/>
        </p:nvSpPr>
        <p:spPr>
          <a:xfrm>
            <a:off x="1631950" y="-40800"/>
            <a:ext cx="13573200" cy="6939600"/>
          </a:xfrm>
          <a:prstGeom prst="parallelogram">
            <a:avLst>
              <a:gd fmla="val 37591" name="adj"/>
            </a:avLst>
          </a:prstGeom>
          <a:solidFill>
            <a:srgbClr val="6DAC2E"/>
          </a:solidFill>
          <a:ln cap="flat" cmpd="sng" w="9525">
            <a:solidFill>
              <a:srgbClr val="6DA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425" y="808875"/>
            <a:ext cx="4191200" cy="41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/>
        </p:nvSpPr>
        <p:spPr>
          <a:xfrm>
            <a:off x="4572000" y="2582500"/>
            <a:ext cx="5055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de-DE" sz="4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EINFÜHRUNG</a:t>
            </a: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9aa3e06dd_0_23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EINFÜHRUNG</a:t>
            </a:r>
            <a:endParaRPr b="1" i="0" sz="3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de-DE" sz="3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GET IN IT</a:t>
            </a:r>
            <a:endParaRPr b="1" i="0" sz="3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gd9aa3e06dd_0_23"/>
          <p:cNvSpPr txBox="1"/>
          <p:nvPr/>
        </p:nvSpPr>
        <p:spPr>
          <a:xfrm>
            <a:off x="1551511" y="1381556"/>
            <a:ext cx="3654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Was machen wir eigentlich?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d9aa3e06dd_0_23"/>
          <p:cNvSpPr txBox="1"/>
          <p:nvPr/>
        </p:nvSpPr>
        <p:spPr>
          <a:xfrm>
            <a:off x="1551500" y="2307725"/>
            <a:ext cx="9502200" cy="30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i="1"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get in IT 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ist die größte Job-Plattform für IT-Talente in Deutschland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wir möchten IT-Talente auf direktem, persönlichen Wege mit spannenden Arbeitgebern zusammenbringen und drehen den Bewerbungsprozess um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wir liefern relevante Infos, insbesondere durch unser Magazin, zu Themen rund um den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Berufseinstieg in die IT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sind seit 2012 stolzer Sponsor der KIF :)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" name="Google Shape;89;gd9aa3e06dd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475" y="4084250"/>
            <a:ext cx="4048225" cy="251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572000" y="2582500"/>
            <a:ext cx="5055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de-DE" sz="4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MARKETING &amp; EDITORIAL</a:t>
            </a: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1631950" y="-40800"/>
            <a:ext cx="13573200" cy="6939600"/>
          </a:xfrm>
          <a:prstGeom prst="parallelogram">
            <a:avLst>
              <a:gd fmla="val 37591" name="adj"/>
            </a:avLst>
          </a:prstGeom>
          <a:solidFill>
            <a:srgbClr val="6DAC2E"/>
          </a:solidFill>
          <a:ln cap="flat" cmpd="sng" w="9525">
            <a:solidFill>
              <a:srgbClr val="6DA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4572000" y="2582500"/>
            <a:ext cx="65139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de-DE" sz="4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DER IT-LEBENSLAUF</a:t>
            </a:r>
            <a:br>
              <a:rPr b="1" lang="de-DE" sz="4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759264"/>
            <a:ext cx="4745048" cy="474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d9c92458bc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4236" y="5836805"/>
            <a:ext cx="1308092" cy="109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d9c92458bc_0_8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DER IT-LEBENSLAUF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gd9c92458bc_0_8"/>
          <p:cNvSpPr txBox="1"/>
          <p:nvPr/>
        </p:nvSpPr>
        <p:spPr>
          <a:xfrm>
            <a:off x="1551497" y="1381550"/>
            <a:ext cx="454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Die Visitenkarte Deiner Bewerbung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d9c92458bc_0_8"/>
          <p:cNvSpPr txBox="1"/>
          <p:nvPr/>
        </p:nvSpPr>
        <p:spPr>
          <a:xfrm>
            <a:off x="1551500" y="2307725"/>
            <a:ext cx="9176400" cy="30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75% der Personaler schauen zuerst auf den Lebenslauf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CV ist der </a:t>
            </a:r>
            <a:r>
              <a:rPr b="1"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wichtigste Teil 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der Bewerbung, da er Deine bisherigen Erfahrungen und Skills darstellt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40 % entscheiden nach weniger als 5 Minuten, ob ein Bewerber in die nächste Runde kommt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relevanten Infos müssen schnell erfassbar sein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finde die richtige Balance zwischen kreativen Elementen und vertrautem Design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Ziel: aus der Masse hervorstechen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9dc617be4_0_50"/>
          <p:cNvSpPr txBox="1"/>
          <p:nvPr/>
        </p:nvSpPr>
        <p:spPr>
          <a:xfrm>
            <a:off x="4572000" y="2582500"/>
            <a:ext cx="5055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de-DE" sz="4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MARKETING &amp; EDITORIAL</a:t>
            </a: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gd9dc617be4_0_50"/>
          <p:cNvSpPr/>
          <p:nvPr/>
        </p:nvSpPr>
        <p:spPr>
          <a:xfrm>
            <a:off x="1631950" y="-40800"/>
            <a:ext cx="13573200" cy="6939600"/>
          </a:xfrm>
          <a:prstGeom prst="parallelogram">
            <a:avLst>
              <a:gd fmla="val 37591" name="adj"/>
            </a:avLst>
          </a:prstGeom>
          <a:solidFill>
            <a:srgbClr val="6DAC2E"/>
          </a:solidFill>
          <a:ln cap="flat" cmpd="sng" w="9525">
            <a:solidFill>
              <a:srgbClr val="6DA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d9dc617be4_0_50"/>
          <p:cNvSpPr txBox="1"/>
          <p:nvPr/>
        </p:nvSpPr>
        <p:spPr>
          <a:xfrm>
            <a:off x="4572000" y="2582500"/>
            <a:ext cx="65139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de-DE" sz="4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DAS LAYOUT</a:t>
            </a:r>
            <a:br>
              <a:rPr b="1" lang="de-DE" sz="4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baseline="30000" i="0" sz="4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gd9dc617be4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75" y="1063702"/>
            <a:ext cx="4133200" cy="41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9c92458bc_0_16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DAS LAYOUT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gd9c92458bc_0_16"/>
          <p:cNvSpPr txBox="1"/>
          <p:nvPr/>
        </p:nvSpPr>
        <p:spPr>
          <a:xfrm>
            <a:off x="1551497" y="1381550"/>
            <a:ext cx="454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So gestaltest Du Deinen CV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d9c92458bc_0_16"/>
          <p:cNvSpPr txBox="1"/>
          <p:nvPr/>
        </p:nvSpPr>
        <p:spPr>
          <a:xfrm>
            <a:off x="1551500" y="2093275"/>
            <a:ext cx="7715400" cy="3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gängigste und übersichtliche Methode:</a:t>
            </a:r>
            <a:r>
              <a:rPr b="1"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der tabellarische Lebenslauf</a:t>
            </a:r>
            <a:endParaRPr b="1"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Reihenfolge: 2 Methoden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chronologisch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umgekehrt chronologisch / </a:t>
            </a:r>
            <a:r>
              <a:rPr b="1" lang="de-DE" sz="1700">
                <a:solidFill>
                  <a:srgbClr val="6DAC2E"/>
                </a:solidFill>
                <a:latin typeface="Open Sans"/>
                <a:ea typeface="Open Sans"/>
                <a:cs typeface="Open Sans"/>
                <a:sym typeface="Open Sans"/>
              </a:rPr>
              <a:t>amerikanisch</a:t>
            </a:r>
            <a:endParaRPr b="1" sz="1700">
              <a:solidFill>
                <a:srgbClr val="6DAC2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Ort und das tagesaktuelle Datum angeben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(beim Versand der Bewerbung)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Bei einer Onlinebewerbung ist eine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eingescannte Unterschrift nicht unbedingt erforderlich,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wirkt aber persönlicher, verbindlicher und </a:t>
            </a:r>
            <a:b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authentischer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" name="Google Shape;123;gd9c92458bc_0_16"/>
          <p:cNvPicPr preferRelativeResize="0"/>
          <p:nvPr/>
        </p:nvPicPr>
        <p:blipFill rotWithShape="1">
          <a:blip r:embed="rId3">
            <a:alphaModFix/>
          </a:blip>
          <a:srcRect b="0" l="9995" r="58884" t="0"/>
          <a:stretch/>
        </p:blipFill>
        <p:spPr>
          <a:xfrm>
            <a:off x="7811825" y="2542238"/>
            <a:ext cx="1996726" cy="32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d9c92458bc_0_16"/>
          <p:cNvPicPr preferRelativeResize="0"/>
          <p:nvPr/>
        </p:nvPicPr>
        <p:blipFill rotWithShape="1">
          <a:blip r:embed="rId4">
            <a:alphaModFix/>
          </a:blip>
          <a:srcRect b="0" l="58249" r="7751" t="0"/>
          <a:stretch/>
        </p:blipFill>
        <p:spPr>
          <a:xfrm>
            <a:off x="9808548" y="2542250"/>
            <a:ext cx="2181528" cy="32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9c92458bc_0_112"/>
          <p:cNvSpPr txBox="1"/>
          <p:nvPr/>
        </p:nvSpPr>
        <p:spPr>
          <a:xfrm>
            <a:off x="1551511" y="369991"/>
            <a:ext cx="4824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b="1" lang="de-DE" sz="3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de-DE" sz="3000">
                <a:latin typeface="Open Sans"/>
                <a:ea typeface="Open Sans"/>
                <a:cs typeface="Open Sans"/>
                <a:sym typeface="Open Sans"/>
              </a:rPr>
              <a:t>DAS LAYOUT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gd9c92458bc_0_112"/>
          <p:cNvSpPr txBox="1"/>
          <p:nvPr/>
        </p:nvSpPr>
        <p:spPr>
          <a:xfrm>
            <a:off x="1551502" y="1381550"/>
            <a:ext cx="715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de-DE" sz="1700">
                <a:latin typeface="Open Sans"/>
                <a:ea typeface="Open Sans"/>
                <a:cs typeface="Open Sans"/>
                <a:sym typeface="Open Sans"/>
              </a:rPr>
              <a:t>chriftarten und -größen – weniger ist mehr</a:t>
            </a:r>
            <a:endParaRPr b="1"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gd9c92458bc_0_112"/>
          <p:cNvSpPr txBox="1"/>
          <p:nvPr/>
        </p:nvSpPr>
        <p:spPr>
          <a:xfrm>
            <a:off x="1551500" y="2307725"/>
            <a:ext cx="9411600" cy="30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Entscheide Dich für eine </a:t>
            </a:r>
            <a:r>
              <a:rPr b="1"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Schriftart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und stimme sie auf die</a:t>
            </a:r>
            <a:r>
              <a:rPr b="1"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gesamte Bewerbung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ab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b="1"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Serifenlose Schriftarten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(z.B. Verdana, Tahoma) wirken </a:t>
            </a:r>
            <a:r>
              <a:rPr b="1"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moderner 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und lassen sich am Bildschirm besser lesen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Fonts mit Serifen (z.B. Garamond, Georgia) hinterlassen einen konservativen Eindruck und eignen sich besser auf Papier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Entscheide, was besser zu Dir und Deinem zukünftigen Arbeitgeber passt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Setze</a:t>
            </a:r>
            <a:r>
              <a:rPr b="1"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Formatierungen</a:t>
            </a:r>
            <a:r>
              <a:rPr lang="de-DE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systematisch ein, um die Übersichtlichkeit zu verbessern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" name="Google Shape;133;gd9c92458bc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275" y="301000"/>
            <a:ext cx="1561050" cy="156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d9c92458bc_0_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4236" y="5836805"/>
            <a:ext cx="1308092" cy="109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