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3" r:id="rId8"/>
    <p:sldId id="261" r:id="rId9"/>
    <p:sldId id="264" r:id="rId10"/>
    <p:sldId id="265" r:id="rId11"/>
    <p:sldId id="266" r:id="rId12"/>
    <p:sldId id="262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04406-9FC5-ACFE-893D-D4EADEB1A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388" y="745440"/>
            <a:ext cx="8132227" cy="3559859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AF19C-C14B-F137-2DE9-199245904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308" y="4669316"/>
            <a:ext cx="8132227" cy="135048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6A999-B8D4-1774-9F1B-9F9FE1B3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3B7B-C7B5-42CF-90CF-67B3D21B2314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65D5D-2AE2-6F91-D1EB-6DD8FC3C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29E4-3A4E-970A-17A8-1E17D37D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CDEBC-9F49-FA9D-D13C-DB380A628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757451"/>
            <a:ext cx="10875953" cy="121465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0CB13-23E6-D711-450C-A85A0CB99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5467" y="1972101"/>
            <a:ext cx="10848873" cy="40476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9BB7B-5C14-76DB-FEA8-3DBC09A9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9902-F134-45BD-ABD2-80C28059B090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C13CC-29B3-9FDC-C746-D5D65CC2A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52A12-895F-E9BE-5289-4E0411BD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9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A17614-2270-537D-8B09-6CB65016A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9496" y="755981"/>
            <a:ext cx="2277552" cy="533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C98B5-885C-CBB1-A858-76F65F7D2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755981"/>
            <a:ext cx="8230086" cy="5338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5DAFE-6A83-FB7D-72DF-232EFE204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4DB0-379A-41B7-9B29-7F42F0D571D5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41CCF-A3CD-506E-3AAE-CAEFA8C1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0DD9D-25C2-0EDF-A6F4-71946D57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3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D22A-1F6D-0DE5-E04A-DC466353D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ADD6F-7C93-3CD3-AC8D-28A78787C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06E74-14FC-84D9-4B41-7D9FB0D5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5A7DC-6292-6181-949E-F8BC3FA1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0F5C6-EADC-E072-B19B-49BB11DF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9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B2054-1AE7-534F-0CFE-1F0628A09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138" y="2243708"/>
            <a:ext cx="9156288" cy="3776091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8EC2A-45C7-131C-0F4A-56E62EB02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137" y="838201"/>
            <a:ext cx="9156289" cy="140550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5A323-2679-E978-8856-2FEBE8F5A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AEB6-FCE1-4CD5-923B-84E54F1460D5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71DC2-625E-0477-BF8C-F3CDDCE4B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1A644-D449-E464-C2DF-F045A518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9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12719-44A3-3EE8-D757-F0E0F9632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97" y="750627"/>
            <a:ext cx="10846556" cy="130415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40DC2-69F2-A056-508C-F5138E71F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6961" y="2075250"/>
            <a:ext cx="4571288" cy="41014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2243E-0673-54F2-5B38-DF5D2C736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9560" y="2075250"/>
            <a:ext cx="4770191" cy="41014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46B7D-7BAF-8DE9-FB5A-282908B03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4C2F-71A1-43C9-B2F6-A4FAC8157F1A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99017-BDD7-56C7-43AE-4B86AC781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E7D63-14BF-E333-B350-75DA58E2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9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C7F72-3970-859F-C268-E9940EF2D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649" y="743803"/>
            <a:ext cx="10764271" cy="1025362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37CC6-89B8-3CF3-6973-1B5B71782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6961" y="1769166"/>
            <a:ext cx="4571287" cy="815008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50EB0-E35B-DA3D-B6A1-2422B01C6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6961" y="2678597"/>
            <a:ext cx="4571287" cy="3506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A15D0-F178-1506-0E61-C8FFDF9BD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98633" y="1769166"/>
            <a:ext cx="4571287" cy="815008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CB421-A65A-A7DC-40A7-D8B76F9C3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8633" y="2678596"/>
            <a:ext cx="4571287" cy="3506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AF5675-5329-D2DB-FAFF-700D076C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1DCC-9916-4BB7-A2E9-25EC84C740A7}" type="datetime1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392A97-07D9-5E5C-2A31-3B7D764C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626143-8FEE-0ABD-25C7-C34AF656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6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26EFE-D86C-B076-D4D1-FAD1883E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757766"/>
            <a:ext cx="7240293" cy="3547534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3F3B23-C631-4B62-3211-30222ABE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146A-335D-4B7F-86AE-5D483B1F631C}" type="datetime1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9A1FB-EA0D-F6A3-A4EB-001AA082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671B7-A902-587D-89D0-ECFB738F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7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A27D49-E5B4-0E67-FCFC-62A04E70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D8EC-8E17-4CE6-99C2-C22488572868}" type="datetime1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0E4B02-DD32-C63F-6FEE-BC36E2EF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5FA8B-18F7-7DDC-74E0-B1C7139E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5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2D42A-8FC3-F6BE-4CF7-1490DE4FD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95" y="766636"/>
            <a:ext cx="3951745" cy="151062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A2BAA-1CCB-696D-D506-5E174708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0" y="702452"/>
            <a:ext cx="6249988" cy="53173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B3C3E7-B970-EF6C-A6D3-6CB81C948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3953" y="2277264"/>
            <a:ext cx="3752747" cy="374253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32464-D130-7DA0-050D-B444566B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ABA-DFFA-4B13-BB77-624D9164A38B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2B3B4-209E-187A-6F86-2F2EAD9F7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A2A86-6CB1-F027-66AC-8EBFA9D0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2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8F49-A418-C21F-25DC-E4C2E171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2" y="765850"/>
            <a:ext cx="3995693" cy="177477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78CDE2-0C1B-D3BE-F399-98D983EF4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05400" y="838200"/>
            <a:ext cx="624998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786322-CA2D-A634-C10E-4F22BCE48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0137" y="2552699"/>
            <a:ext cx="3736563" cy="3467099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D0DD6-F55F-4437-DEC5-FA602850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0137" y="63202"/>
            <a:ext cx="2743200" cy="318221"/>
          </a:xfrm>
        </p:spPr>
        <p:txBody>
          <a:bodyPr/>
          <a:lstStyle/>
          <a:p>
            <a:fld id="{3220A08F-2B1D-4498-A043-7C299B1C2561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B46D7-EE7C-E399-6A6B-18237228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1B808-3207-D755-3B0B-E1D8814B2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8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FF45E2-9197-4E34-029A-725ADAC0C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620202"/>
            <a:ext cx="9956747" cy="14387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CC19E-63FE-1D76-2550-01FD9A6D9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467" y="2306781"/>
            <a:ext cx="9956747" cy="3870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FA067-55BA-33CD-E6F2-B24B2D5DE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0137" y="63202"/>
            <a:ext cx="2743200" cy="318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567E9B64-DC09-41C8-9DE3-DA74AF8D2F97}" type="datetime1">
              <a:rPr lang="en-US" smtClean="0"/>
              <a:t>11/3/2023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5EAE2-7EF5-FFAA-CD74-AA63C6711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4016" y="6424761"/>
            <a:ext cx="4059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cap="all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Michael – TH </a:t>
            </a:r>
            <a:r>
              <a:rPr lang="en-US" dirty="0" err="1"/>
              <a:t>Mittelerde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9DC1A-2539-3AE9-11EA-B87D22E62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3951" y="6425816"/>
            <a:ext cx="4297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6E91CC32-6A6B-4E2E-BBA1-6864F305D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01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+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880664-C766-36C9-4246-D76A957DB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C11BDA-0563-4C36-10E6-8533BABC9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386" y="741203"/>
            <a:ext cx="6816313" cy="1669185"/>
          </a:xfrm>
        </p:spPr>
        <p:txBody>
          <a:bodyPr anchor="t">
            <a:normAutofit/>
          </a:bodyPr>
          <a:lstStyle/>
          <a:p>
            <a:r>
              <a:rPr lang="de-DE" sz="4800" dirty="0"/>
              <a:t>Softskills fürs Studium und danach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16537F-F2EA-F6AA-2F4D-91D5B39D3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5300" y="733594"/>
            <a:ext cx="3664693" cy="1656696"/>
          </a:xfrm>
        </p:spPr>
        <p:txBody>
          <a:bodyPr anchor="t">
            <a:normAutofit/>
          </a:bodyPr>
          <a:lstStyle/>
          <a:p>
            <a:r>
              <a:rPr lang="de-DE" dirty="0"/>
              <a:t>Relevanz, Basics und Austausch</a:t>
            </a:r>
          </a:p>
        </p:txBody>
      </p:sp>
      <p:pic>
        <p:nvPicPr>
          <p:cNvPr id="4" name="Picture 3" descr="A colorful wave of paint&#10;&#10;Description automatically generated">
            <a:extLst>
              <a:ext uri="{FF2B5EF4-FFF2-40B4-BE49-F238E27FC236}">
                <a16:creationId xmlns:a16="http://schemas.microsoft.com/office/drawing/2014/main" id="{9C78A24E-4631-7D4B-0278-420F97435B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997" b="6875"/>
          <a:stretch/>
        </p:blipFill>
        <p:spPr>
          <a:xfrm>
            <a:off x="20" y="2894473"/>
            <a:ext cx="12191980" cy="3981282"/>
          </a:xfrm>
          <a:custGeom>
            <a:avLst/>
            <a:gdLst/>
            <a:ahLst/>
            <a:cxnLst/>
            <a:rect l="l" t="t" r="r" b="b"/>
            <a:pathLst>
              <a:path w="12192000" h="3981282">
                <a:moveTo>
                  <a:pt x="678294" y="0"/>
                </a:moveTo>
                <a:lnTo>
                  <a:pt x="6008445" y="0"/>
                </a:lnTo>
                <a:lnTo>
                  <a:pt x="6183555" y="0"/>
                </a:lnTo>
                <a:lnTo>
                  <a:pt x="11513705" y="0"/>
                </a:lnTo>
                <a:cubicBezTo>
                  <a:pt x="11888317" y="0"/>
                  <a:pt x="12192000" y="304240"/>
                  <a:pt x="12192000" y="679539"/>
                </a:cubicBezTo>
                <a:lnTo>
                  <a:pt x="12192000" y="3981282"/>
                </a:lnTo>
                <a:lnTo>
                  <a:pt x="0" y="3981282"/>
                </a:lnTo>
                <a:lnTo>
                  <a:pt x="0" y="679539"/>
                </a:lnTo>
                <a:cubicBezTo>
                  <a:pt x="0" y="304240"/>
                  <a:pt x="303682" y="0"/>
                  <a:pt x="67829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47394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763D-BF98-D12D-F407-89271128B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Menschen ändern ohne sie zu verstimmen oder beleidigen 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02ED6-3074-4315-7D39-63711C72D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29"/>
            </a:pPr>
            <a:r>
              <a:rPr lang="de-DE" dirty="0"/>
              <a:t> Ermutige den anderen und gib ihm das Gefühl, dass der seine Fehler (am besten spielend leicht) verbessern kann</a:t>
            </a:r>
          </a:p>
          <a:p>
            <a:pPr marL="342900" indent="-342900">
              <a:buFont typeface="+mj-lt"/>
              <a:buAutoNum type="arabicPeriod" startAt="29"/>
            </a:pPr>
            <a:r>
              <a:rPr lang="de-DE" dirty="0"/>
              <a:t> Es muss dem anderen ein Vergnügen sein deine Wünsche zu erfüllen</a:t>
            </a:r>
            <a:br>
              <a:rPr lang="de-DE" dirty="0"/>
            </a:br>
            <a:r>
              <a:rPr lang="de-DE" dirty="0">
                <a:sym typeface="Wingdings" panose="05000000000000000000" pitchFamily="2" charset="2"/>
              </a:rPr>
              <a:t> Wenn die Person es selbst möchte tut sie es auch von selbst</a:t>
            </a:r>
            <a:endParaRPr lang="de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8D61B-A3D4-5DDD-3741-0EBC1C0E4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88FA6-0811-B626-A0B7-E870D6AF6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10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52B804F-56AF-A408-A095-22AFA71FF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4016" y="6424761"/>
            <a:ext cx="4059936" cy="365125"/>
          </a:xfrm>
        </p:spPr>
        <p:txBody>
          <a:bodyPr/>
          <a:lstStyle/>
          <a:p>
            <a:r>
              <a:rPr lang="en-US" dirty="0"/>
              <a:t>Michael – TH </a:t>
            </a:r>
            <a:r>
              <a:rPr lang="en-US" dirty="0" err="1"/>
              <a:t>Mittelerde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352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D3B6A-19C4-6C64-F7EC-8B72353F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Meine 2 einfachsten Tipps für eine angenehmere Kommunikation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F60B-E8C5-E5FE-6ACE-2F63482C6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KEIN „Aber“ / „…, aber“ </a:t>
            </a:r>
            <a:r>
              <a:rPr lang="de-DE" dirty="0">
                <a:sym typeface="Wingdings" panose="05000000000000000000" pitchFamily="2" charset="2"/>
              </a:rPr>
              <a:t> besser „und“ oder „dennoch“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 Kontra verursacht Gegenwiederstand/Unmut</a:t>
            </a:r>
            <a:endParaRPr lang="de-DE" dirty="0"/>
          </a:p>
          <a:p>
            <a:r>
              <a:rPr lang="de-DE" dirty="0"/>
              <a:t>Ich-Botschaften anstatt „Du…“</a:t>
            </a:r>
            <a:br>
              <a:rPr lang="de-DE" dirty="0"/>
            </a:br>
            <a:r>
              <a:rPr lang="de-DE" dirty="0">
                <a:sym typeface="Wingdings" panose="05000000000000000000" pitchFamily="2" charset="2"/>
              </a:rPr>
              <a:t> „Du hast mich verletzt“  Anschuldigung, Angriff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 „Ich fühle mich verletzt“  Nur du weißt, wie du dich fühlst und sprichts die Empathie des anderen 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5C915-23F9-B24E-DE32-312845159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30541-D517-C87D-D219-65E2384D3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11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23930A8-F09B-1B97-1DBA-7C0C20CF6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4016" y="6424761"/>
            <a:ext cx="4059936" cy="365125"/>
          </a:xfrm>
        </p:spPr>
        <p:txBody>
          <a:bodyPr/>
          <a:lstStyle/>
          <a:p>
            <a:r>
              <a:rPr lang="en-US" dirty="0"/>
              <a:t>Michael – TH </a:t>
            </a:r>
            <a:r>
              <a:rPr lang="en-US" dirty="0" err="1"/>
              <a:t>Mittelerde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482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0D7FA-5E93-C34F-1778-675B52778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81E77-2A67-42F3-6EBC-348B91CB1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12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039B1CB-9C30-8588-2F5B-C4450A31ECC7}"/>
              </a:ext>
            </a:extLst>
          </p:cNvPr>
          <p:cNvSpPr txBox="1">
            <a:spLocks/>
          </p:cNvSpPr>
          <p:nvPr/>
        </p:nvSpPr>
        <p:spPr>
          <a:xfrm>
            <a:off x="900604" y="2583480"/>
            <a:ext cx="10390792" cy="1691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5000" dirty="0"/>
              <a:t>„Man kann nicht </a:t>
            </a:r>
            <a:r>
              <a:rPr lang="de-DE" sz="5000" dirty="0" err="1"/>
              <a:t>nicht</a:t>
            </a:r>
            <a:r>
              <a:rPr lang="de-DE" sz="5000" dirty="0"/>
              <a:t> kommunizieren“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D75CB0-744A-5AEE-A74D-8577DCEA06B0}"/>
              </a:ext>
            </a:extLst>
          </p:cNvPr>
          <p:cNvSpPr txBox="1"/>
          <p:nvPr/>
        </p:nvSpPr>
        <p:spPr>
          <a:xfrm>
            <a:off x="7344016" y="4144243"/>
            <a:ext cx="133830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100" dirty="0"/>
              <a:t>Paul Watzlawick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8BAA961F-C6C3-5053-9CEC-81570BD46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4016" y="6424761"/>
            <a:ext cx="4059936" cy="365125"/>
          </a:xfrm>
        </p:spPr>
        <p:txBody>
          <a:bodyPr/>
          <a:lstStyle/>
          <a:p>
            <a:r>
              <a:rPr lang="en-US" dirty="0"/>
              <a:t>Michael – TH </a:t>
            </a:r>
            <a:r>
              <a:rPr lang="en-US" dirty="0" err="1"/>
              <a:t>Mittelerde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1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3C858-E94A-A980-91C5-F97D94D65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ist das Thema relevant?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F9406-6BD8-DBB7-A00E-D6AEA0498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467" y="2306781"/>
            <a:ext cx="9956747" cy="3570236"/>
          </a:xfrm>
        </p:spPr>
        <p:txBody>
          <a:bodyPr>
            <a:normAutofit/>
          </a:bodyPr>
          <a:lstStyle/>
          <a:p>
            <a:r>
              <a:rPr lang="de-DE" dirty="0"/>
              <a:t>Menschen gehen mit Menschen um</a:t>
            </a:r>
          </a:p>
          <a:p>
            <a:r>
              <a:rPr lang="de-DE" dirty="0"/>
              <a:t>Es ist einfach sich unbeliebt zu machen / Grenzen zu überschreiten (auch und VOR ALLEM unwissentlich)</a:t>
            </a:r>
          </a:p>
          <a:p>
            <a:r>
              <a:rPr lang="de-DE" dirty="0"/>
              <a:t>JEDER sollte Wissen, wie man das vermeidet oder mit Menschen umgeht</a:t>
            </a:r>
            <a:br>
              <a:rPr lang="de-DE" dirty="0"/>
            </a:br>
            <a:r>
              <a:rPr lang="de-DE" dirty="0">
                <a:sym typeface="Wingdings" panose="05000000000000000000" pitchFamily="2" charset="2"/>
              </a:rPr>
              <a:t> Ist besonders auch für Führungspersonen wichtig/interessant (siehe entspr. AK)</a:t>
            </a:r>
          </a:p>
          <a:p>
            <a:r>
              <a:rPr lang="de-DE" dirty="0"/>
              <a:t>Psychologie/Rhetorik/Körpersprache sind mächtige Werkzeuge</a:t>
            </a:r>
            <a:br>
              <a:rPr lang="de-DE" dirty="0"/>
            </a:br>
            <a:r>
              <a:rPr lang="de-DE" dirty="0">
                <a:sym typeface="Wingdings" panose="05000000000000000000" pitchFamily="2" charset="2"/>
              </a:rPr>
              <a:t> Verantwortungsbewusst verwenden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 Selbstschutz vor Missbrauch von „schwarzer Rhetorik“ und Manipulation</a:t>
            </a:r>
            <a:endParaRPr lang="de-DE" dirty="0"/>
          </a:p>
          <a:p>
            <a:endParaRPr lang="de-DE" dirty="0">
              <a:sym typeface="Wingdings" panose="05000000000000000000" pitchFamily="2" charset="2"/>
            </a:endParaRPr>
          </a:p>
          <a:p>
            <a:endParaRPr lang="de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89F09-E18A-BBF5-568E-1416CA33A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6D63C-ACDD-3580-8818-47FDBAA31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Michael – TH </a:t>
            </a:r>
            <a:r>
              <a:rPr lang="en-US" dirty="0" err="1"/>
              <a:t>Mittelerde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E34B9-6370-6CA2-0F33-F27D05130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86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6C84-8AEF-EE3A-E61E-D6861FEB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620202"/>
            <a:ext cx="9956747" cy="693693"/>
          </a:xfrm>
        </p:spPr>
        <p:txBody>
          <a:bodyPr>
            <a:normAutofit fontScale="90000"/>
          </a:bodyPr>
          <a:lstStyle/>
          <a:p>
            <a:r>
              <a:rPr lang="de-DE" dirty="0"/>
              <a:t>(Niemand braucht) Kontext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AA784-3960-162F-C275-43B701102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467" y="1493908"/>
            <a:ext cx="9956747" cy="4587295"/>
          </a:xfrm>
        </p:spPr>
        <p:txBody>
          <a:bodyPr>
            <a:normAutofit/>
          </a:bodyPr>
          <a:lstStyle/>
          <a:p>
            <a:r>
              <a:rPr lang="de-DE" dirty="0"/>
              <a:t>Inhalte dieser Präsi gelten für den SOZIALEN UMGANG mit Menschen</a:t>
            </a:r>
            <a:br>
              <a:rPr lang="de-DE" dirty="0"/>
            </a:br>
            <a:r>
              <a:rPr lang="de-DE" dirty="0">
                <a:sym typeface="Wingdings" panose="05000000000000000000" pitchFamily="2" charset="2"/>
              </a:rPr>
              <a:t> „Extrembeispiel“ Gewaltsituation: Hier ist eh schon etwas schief gelaufen und die Regeln nicht anwendbar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 Sprich: Leitfaden, der nicht jeden Fall </a:t>
            </a:r>
            <a:r>
              <a:rPr lang="de-DE">
                <a:sym typeface="Wingdings" panose="05000000000000000000" pitchFamily="2" charset="2"/>
              </a:rPr>
              <a:t>abdecken kann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/>
              <a:t>Bitte hinterfragt die von mir vorgestellten Inhalte kritisch</a:t>
            </a:r>
            <a:br>
              <a:rPr lang="de-DE" dirty="0"/>
            </a:br>
            <a:r>
              <a:rPr lang="de-DE" dirty="0">
                <a:sym typeface="Wingdings" panose="05000000000000000000" pitchFamily="2" charset="2"/>
              </a:rPr>
              <a:t> Dafür sind wir hier</a:t>
            </a:r>
            <a:endParaRPr lang="de-DE" dirty="0"/>
          </a:p>
          <a:p>
            <a:r>
              <a:rPr lang="de-DE" dirty="0"/>
              <a:t>„Manipulation zum Selbstschutz“</a:t>
            </a:r>
            <a:br>
              <a:rPr lang="de-DE" dirty="0"/>
            </a:br>
            <a:r>
              <a:rPr lang="de-DE" dirty="0">
                <a:sym typeface="Wingdings" panose="05000000000000000000" pitchFamily="2" charset="2"/>
              </a:rPr>
              <a:t> Mächtiges Werkzeug. Aber halt nur ein Werkzeug.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 Wie man dieses anwendet macht den Unterschied!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 Nur wenn du weißt, wie du manipuliert werden kannst, kannst du dich selbst davor schützen!</a:t>
            </a:r>
          </a:p>
          <a:p>
            <a:r>
              <a:rPr lang="de-DE" dirty="0">
                <a:sym typeface="Wingdings" panose="05000000000000000000" pitchFamily="2" charset="2"/>
              </a:rPr>
              <a:t>Ich bin kein Experte sondern nur ein </a:t>
            </a:r>
            <a:r>
              <a:rPr lang="de-DE" dirty="0" err="1">
                <a:sym typeface="Wingdings" panose="05000000000000000000" pitchFamily="2" charset="2"/>
              </a:rPr>
              <a:t>Dude</a:t>
            </a:r>
            <a:r>
              <a:rPr lang="de-DE" dirty="0">
                <a:sym typeface="Wingdings" panose="05000000000000000000" pitchFamily="2" charset="2"/>
              </a:rPr>
              <a:t>, der das Thema spannend findet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19213-48D2-876F-D384-37B69A29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CC9D3-911A-53EB-5AA8-0F54A841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3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DFE44E0-491B-F8F2-0750-F8E232211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4016" y="6424761"/>
            <a:ext cx="4059936" cy="365125"/>
          </a:xfrm>
        </p:spPr>
        <p:txBody>
          <a:bodyPr/>
          <a:lstStyle/>
          <a:p>
            <a:r>
              <a:rPr lang="en-US" dirty="0"/>
              <a:t>Michael – TH </a:t>
            </a:r>
            <a:r>
              <a:rPr lang="en-US" dirty="0" err="1"/>
              <a:t>Mittelerde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6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47815-C346-F54A-2AF2-E96E67AC8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Eine Möglichkeit zum Einstieg: Dale </a:t>
            </a:r>
            <a:r>
              <a:rPr lang="de-DE" dirty="0" err="1"/>
              <a:t>Carnegie´s</a:t>
            </a:r>
            <a:r>
              <a:rPr lang="de-DE" dirty="0"/>
              <a:t> „Wie man Freunde gewinnt“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5B12E-33C4-7789-70C7-FD41A90BB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467" y="2306782"/>
            <a:ext cx="9956747" cy="3144108"/>
          </a:xfrm>
        </p:spPr>
        <p:txBody>
          <a:bodyPr/>
          <a:lstStyle/>
          <a:p>
            <a:r>
              <a:rPr lang="de-DE" dirty="0"/>
              <a:t>„Ratgeber“ zum allgemeinen Umgang mit Menschen</a:t>
            </a:r>
          </a:p>
          <a:p>
            <a:r>
              <a:rPr lang="de-DE" dirty="0"/>
              <a:t>(Teils etwas veraltete) praktische Beispiele (die aber immer noch inhaltlich relevant sind)</a:t>
            </a:r>
          </a:p>
          <a:p>
            <a:r>
              <a:rPr lang="de-DE" dirty="0"/>
              <a:t>30 übergeordnete Leitsätze, die jeder anwenden kann (und vermutlich in größten Teilen auch sollte)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Für Interessierte: Das Buch gibt es auf Amazon oder auch als Hörbuch auf Spotify etc.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CD185-1133-F8B2-AB06-6AD282569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FC7DC-93E0-3470-D559-CFBFF427B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4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6A662C5-5648-A97C-0004-FB93A0B1E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4016" y="6424761"/>
            <a:ext cx="4059936" cy="365125"/>
          </a:xfrm>
        </p:spPr>
        <p:txBody>
          <a:bodyPr/>
          <a:lstStyle/>
          <a:p>
            <a:r>
              <a:rPr lang="en-US" dirty="0"/>
              <a:t>Michael – TH </a:t>
            </a:r>
            <a:r>
              <a:rPr lang="en-US" dirty="0" err="1"/>
              <a:t>Mittelerde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9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EDE52-F59E-E33A-6C54-0507981BE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Grundregeln für den Umgang mit Menschen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EE94E-0BC4-80E4-DEAA-4FC90930C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e-DE" dirty="0"/>
              <a:t>Kritisiere, verurteile und klage nicht</a:t>
            </a:r>
            <a:br>
              <a:rPr lang="de-DE" dirty="0"/>
            </a:br>
            <a:r>
              <a:rPr lang="de-DE" dirty="0">
                <a:sym typeface="Wingdings" panose="05000000000000000000" pitchFamily="2" charset="2"/>
              </a:rPr>
              <a:t> Bringt eh nix</a:t>
            </a: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Gib ehrliche und aufrichtige Anerkennung</a:t>
            </a:r>
            <a:br>
              <a:rPr lang="de-DE" dirty="0"/>
            </a:br>
            <a:r>
              <a:rPr lang="de-DE" dirty="0">
                <a:sym typeface="Wingdings" panose="05000000000000000000" pitchFamily="2" charset="2"/>
              </a:rPr>
              <a:t> Wertschätzung, keine Heuchler- oder Schmeichelei</a:t>
            </a: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Wecke bei anderen lebhafte Wünsche</a:t>
            </a:r>
            <a:br>
              <a:rPr lang="de-DE" dirty="0"/>
            </a:br>
            <a:r>
              <a:rPr lang="de-DE" dirty="0">
                <a:sym typeface="Wingdings" panose="05000000000000000000" pitchFamily="2" charset="2"/>
              </a:rPr>
              <a:t> NIEMAND interessiert was du von ihm willst. Die Person muss es selbst wollen</a:t>
            </a:r>
            <a:endParaRPr lang="de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5A3EA-F769-1132-298C-E4B9EEBD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C16DC-427C-B546-E4F9-A9E26BCB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7777406-A18F-C0A1-0AFE-507014D57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4016" y="6424761"/>
            <a:ext cx="4059936" cy="365125"/>
          </a:xfrm>
        </p:spPr>
        <p:txBody>
          <a:bodyPr/>
          <a:lstStyle/>
          <a:p>
            <a:r>
              <a:rPr lang="en-US" dirty="0"/>
              <a:t>Michael – TH </a:t>
            </a:r>
            <a:r>
              <a:rPr lang="en-US" dirty="0" err="1"/>
              <a:t>Mittelerde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24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67E3-0C85-C41B-E0B2-0F0BE190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bringe ich jemanden dazu mich zu mögen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64441-492A-64CB-848C-23D0A4B15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4"/>
            </a:pPr>
            <a:r>
              <a:rPr lang="de-DE" dirty="0"/>
              <a:t>Aufrichtiges Interesse zeigen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de-DE" dirty="0"/>
              <a:t>LÄCHELN!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de-DE" dirty="0"/>
              <a:t>„Das Schönste Wort für einen jeden Menschen ist sein eigener Name“ – also merk ihn dir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de-DE" dirty="0"/>
              <a:t>Sei ein guter Zuhörer. Ermuntere andere (von sich) selbst zu sprechen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de-DE" dirty="0"/>
              <a:t>Sprich über Dinge, die den anderen interessieren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de-DE" dirty="0"/>
              <a:t>Bestärke dein Gegenüber aufrichtig in seinem Selbstbewusstsein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6CF07-AD19-A708-249C-F4B3FE9F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32598-F669-F543-D205-602EA540F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6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0311339-BDAC-4A50-7186-8F217879F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4016" y="6424761"/>
            <a:ext cx="4059936" cy="365125"/>
          </a:xfrm>
        </p:spPr>
        <p:txBody>
          <a:bodyPr/>
          <a:lstStyle/>
          <a:p>
            <a:r>
              <a:rPr lang="en-US" dirty="0"/>
              <a:t>Michael – TH </a:t>
            </a:r>
            <a:r>
              <a:rPr lang="en-US" dirty="0" err="1"/>
              <a:t>Mittelerde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5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B76B6-9D58-529B-816D-AEB5EC10A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kann ich jemanden von etwas überzeugen?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708A1-F182-B5A3-E555-3A1750FAA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467" y="2306781"/>
            <a:ext cx="9956747" cy="4116925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10"/>
            </a:pPr>
            <a:r>
              <a:rPr lang="de-DE" dirty="0"/>
              <a:t>Ein Streit gewinnt man nur, indem man ihn vermeidet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de-DE" dirty="0"/>
              <a:t>Achte andere Meinungen </a:t>
            </a:r>
            <a:r>
              <a:rPr lang="de-DE" dirty="0">
                <a:sym typeface="Wingdings" panose="05000000000000000000" pitchFamily="2" charset="2"/>
              </a:rPr>
              <a:t> Sage nie „Das ist falsch“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de-DE" dirty="0">
                <a:sym typeface="Wingdings" panose="05000000000000000000" pitchFamily="2" charset="2"/>
              </a:rPr>
              <a:t>Wenn du Unrecht hast gib es ohne zu zögern zu 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de-DE" dirty="0">
                <a:sym typeface="Wingdings" panose="05000000000000000000" pitchFamily="2" charset="2"/>
              </a:rPr>
              <a:t>VERSUCHE es (wenigstens) mit Freundlichkeit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de-DE" dirty="0">
                <a:sym typeface="Wingdings" panose="05000000000000000000" pitchFamily="2" charset="2"/>
              </a:rPr>
              <a:t>Gib deinem Gegenüber die Möglichkeit „Ja“ zu sagen 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 Positive Wirkung. Nein ist doof.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de-DE" dirty="0">
                <a:sym typeface="Wingdings" panose="05000000000000000000" pitchFamily="2" charset="2"/>
              </a:rPr>
              <a:t>Lass HAUPTSÄCHLICH den anderen sprechen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de-DE" dirty="0">
                <a:sym typeface="Wingdings" panose="05000000000000000000" pitchFamily="2" charset="2"/>
              </a:rPr>
              <a:t>Lass den anderen glauben, dass es seine Idee war 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de-DE" dirty="0">
                <a:sym typeface="Wingdings" panose="05000000000000000000" pitchFamily="2" charset="2"/>
              </a:rPr>
              <a:t>Versuche ehrlich die Dinge vom Standpunkt des anderen aus zu betrachten </a:t>
            </a:r>
            <a:endParaRPr lang="de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FD642-AA68-3A36-AA27-261341890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38259-B73A-0DA9-CF99-E614FC86C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7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909EBD6-00A2-9C58-1A97-D96F93452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4016" y="6424761"/>
            <a:ext cx="4059936" cy="365125"/>
          </a:xfrm>
        </p:spPr>
        <p:txBody>
          <a:bodyPr/>
          <a:lstStyle/>
          <a:p>
            <a:r>
              <a:rPr lang="en-US" dirty="0"/>
              <a:t>Michael – TH </a:t>
            </a:r>
            <a:r>
              <a:rPr lang="en-US" dirty="0" err="1"/>
              <a:t>Mittelerde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096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B76B6-9D58-529B-816D-AEB5EC10A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kann ich jemanden von etwas überzeugen? 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708A1-F182-B5A3-E555-3A1750FAA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18"/>
            </a:pPr>
            <a:r>
              <a:rPr lang="de-DE" dirty="0"/>
              <a:t>Bringe den Wünschen und Vorschlägen des anderen dein Wohlwollen entgegen</a:t>
            </a:r>
          </a:p>
          <a:p>
            <a:pPr marL="342900" indent="-342900">
              <a:buFont typeface="+mj-lt"/>
              <a:buAutoNum type="arabicPeriod" startAt="18"/>
            </a:pPr>
            <a:r>
              <a:rPr lang="de-DE" dirty="0"/>
              <a:t>Appelliere an die „edle Gesinnung“ des anderen</a:t>
            </a:r>
            <a:br>
              <a:rPr lang="de-DE" dirty="0"/>
            </a:br>
            <a:r>
              <a:rPr lang="de-DE" dirty="0">
                <a:sym typeface="Wingdings" panose="05000000000000000000" pitchFamily="2" charset="2"/>
              </a:rPr>
              <a:t> Jeder will „Gut“ sein</a:t>
            </a:r>
            <a:endParaRPr lang="de-DE" dirty="0"/>
          </a:p>
          <a:p>
            <a:pPr marL="342900" indent="-342900">
              <a:buFont typeface="+mj-lt"/>
              <a:buAutoNum type="arabicPeriod" startAt="18"/>
            </a:pPr>
            <a:r>
              <a:rPr lang="de-DE" dirty="0"/>
              <a:t> Gestalte deine Ideen lebendig</a:t>
            </a:r>
            <a:br>
              <a:rPr lang="de-DE" dirty="0"/>
            </a:br>
            <a:r>
              <a:rPr lang="de-DE" dirty="0">
                <a:sym typeface="Wingdings" panose="05000000000000000000" pitchFamily="2" charset="2"/>
              </a:rPr>
              <a:t> Heißt nachvollziehbar und vorstellbar. Keiner will etwas tun, worunter er sich einmal etwas vorstellen kann</a:t>
            </a:r>
            <a:endParaRPr lang="de-DE" dirty="0"/>
          </a:p>
          <a:p>
            <a:pPr marL="342900" indent="-342900">
              <a:buFont typeface="+mj-lt"/>
              <a:buAutoNum type="arabicPeriod" startAt="18"/>
            </a:pPr>
            <a:r>
              <a:rPr lang="de-DE" dirty="0"/>
              <a:t>Fordere andere zu einem (gesunden) Wettbewerb heraus</a:t>
            </a:r>
            <a:br>
              <a:rPr lang="de-DE" dirty="0"/>
            </a:br>
            <a:r>
              <a:rPr lang="de-DE" dirty="0">
                <a:sym typeface="Wingdings" panose="05000000000000000000" pitchFamily="2" charset="2"/>
              </a:rPr>
              <a:t> Stichwort extrinsische Motivation</a:t>
            </a:r>
            <a:endParaRPr lang="de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FD642-AA68-3A36-AA27-261341890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38259-B73A-0DA9-CF99-E614FC86C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2863A83-FE39-8606-F7C1-AA40D54C1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4016" y="6424761"/>
            <a:ext cx="4059936" cy="365125"/>
          </a:xfrm>
        </p:spPr>
        <p:txBody>
          <a:bodyPr/>
          <a:lstStyle/>
          <a:p>
            <a:r>
              <a:rPr lang="en-US" dirty="0"/>
              <a:t>Michael – TH </a:t>
            </a:r>
            <a:r>
              <a:rPr lang="en-US" dirty="0" err="1"/>
              <a:t>Mittelerde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311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763D-BF98-D12D-F407-89271128B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Menschen ändern ohne sie zu verstimmen oder beleidigen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02ED6-3074-4315-7D39-63711C72D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22"/>
            </a:pPr>
            <a:r>
              <a:rPr lang="de-DE" dirty="0"/>
              <a:t> Begin mit Lob und aufrichtiger Anerkennung</a:t>
            </a:r>
          </a:p>
          <a:p>
            <a:pPr marL="342900" indent="-342900">
              <a:buFont typeface="+mj-lt"/>
              <a:buAutoNum type="arabicPeriod" startAt="22"/>
            </a:pPr>
            <a:r>
              <a:rPr lang="de-DE" dirty="0"/>
              <a:t> Mache andere nur indirekt auf Fehler aufmerksam </a:t>
            </a:r>
            <a:r>
              <a:rPr lang="de-DE" dirty="0">
                <a:sym typeface="Wingdings" panose="05000000000000000000" pitchFamily="2" charset="2"/>
              </a:rPr>
              <a:t> Regel 1</a:t>
            </a:r>
          </a:p>
          <a:p>
            <a:pPr marL="342900" indent="-342900">
              <a:buFont typeface="+mj-lt"/>
              <a:buAutoNum type="arabicPeriod" startAt="22"/>
            </a:pPr>
            <a:r>
              <a:rPr lang="de-DE" dirty="0">
                <a:sym typeface="Wingdings" panose="05000000000000000000" pitchFamily="2" charset="2"/>
              </a:rPr>
              <a:t> Spreche erst von DEINEN Fehlern, bevor du etwas kritisierst</a:t>
            </a:r>
          </a:p>
          <a:p>
            <a:pPr marL="342900" indent="-342900">
              <a:buFont typeface="+mj-lt"/>
              <a:buAutoNum type="arabicPeriod" startAt="22"/>
            </a:pPr>
            <a:r>
              <a:rPr lang="de-DE" dirty="0">
                <a:sym typeface="Wingdings" panose="05000000000000000000" pitchFamily="2" charset="2"/>
              </a:rPr>
              <a:t> Mache Vorschläge, statt Befehle zu geben</a:t>
            </a:r>
          </a:p>
          <a:p>
            <a:pPr marL="342900" indent="-342900">
              <a:buFont typeface="+mj-lt"/>
              <a:buAutoNum type="arabicPeriod" startAt="22"/>
            </a:pPr>
            <a:r>
              <a:rPr lang="de-DE" dirty="0">
                <a:sym typeface="Wingdings" panose="05000000000000000000" pitchFamily="2" charset="2"/>
              </a:rPr>
              <a:t> Gib dem anderen die Möglichkeit, sein Gesicht wahren zu können</a:t>
            </a:r>
          </a:p>
          <a:p>
            <a:pPr marL="342900" indent="-342900">
              <a:buFont typeface="+mj-lt"/>
              <a:buAutoNum type="arabicPeriod" startAt="22"/>
            </a:pPr>
            <a:r>
              <a:rPr lang="de-DE" dirty="0">
                <a:sym typeface="Wingdings" panose="05000000000000000000" pitchFamily="2" charset="2"/>
              </a:rPr>
              <a:t> Lobe jeden noch so kleinen Erfolg und sei dabei herzlich und großzügig</a:t>
            </a:r>
          </a:p>
          <a:p>
            <a:pPr marL="342900" indent="-342900">
              <a:buFont typeface="+mj-lt"/>
              <a:buAutoNum type="arabicPeriod" startAt="22"/>
            </a:pPr>
            <a:r>
              <a:rPr lang="de-DE" dirty="0">
                <a:sym typeface="Wingdings" panose="05000000000000000000" pitchFamily="2" charset="2"/>
              </a:rPr>
              <a:t> Zeig dem anderen, das du eine gute Meinung von ihm hast und er wird entsprechend handeln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 Wenn jemand als „Gut“ wahrgenommen wird, will er das beibehalten</a:t>
            </a:r>
            <a:endParaRPr lang="de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8D61B-A3D4-5DDD-3741-0EBC1C0E4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88FA6-0811-B626-A0B7-E870D6AF6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4C664E4-A986-D6A4-D916-4BD8DDB08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4016" y="6424761"/>
            <a:ext cx="4059936" cy="365125"/>
          </a:xfrm>
        </p:spPr>
        <p:txBody>
          <a:bodyPr/>
          <a:lstStyle/>
          <a:p>
            <a:r>
              <a:rPr lang="en-US" dirty="0"/>
              <a:t>Michael – TH </a:t>
            </a:r>
            <a:r>
              <a:rPr lang="en-US" dirty="0" err="1"/>
              <a:t>Mittelerde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947911"/>
      </p:ext>
    </p:extLst>
  </p:cSld>
  <p:clrMapOvr>
    <a:masterClrMapping/>
  </p:clrMapOvr>
</p:sld>
</file>

<file path=ppt/theme/theme1.xml><?xml version="1.0" encoding="utf-8"?>
<a:theme xmlns:a="http://schemas.openxmlformats.org/drawingml/2006/main" name="DylanVTI">
  <a:themeElements>
    <a:clrScheme name="AnalogousFromDarkSeedLeftStep">
      <a:dk1>
        <a:srgbClr val="000000"/>
      </a:dk1>
      <a:lt1>
        <a:srgbClr val="FFFFFF"/>
      </a:lt1>
      <a:dk2>
        <a:srgbClr val="3C2230"/>
      </a:dk2>
      <a:lt2>
        <a:srgbClr val="E2E3E8"/>
      </a:lt2>
      <a:accent1>
        <a:srgbClr val="BF9D22"/>
      </a:accent1>
      <a:accent2>
        <a:srgbClr val="D55D17"/>
      </a:accent2>
      <a:accent3>
        <a:srgbClr val="E72932"/>
      </a:accent3>
      <a:accent4>
        <a:srgbClr val="D51770"/>
      </a:accent4>
      <a:accent5>
        <a:srgbClr val="E729D0"/>
      </a:accent5>
      <a:accent6>
        <a:srgbClr val="9C17D5"/>
      </a:accent6>
      <a:hlink>
        <a:srgbClr val="BF3F9B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lanVTI" id="{602636BD-A055-489B-83EC-AD971B7E5F9C}" vid="{CD33A9BC-C4B5-4F36-8A14-490DC4E38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870</Words>
  <Application>Microsoft Office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Neue Haas Grotesk Text Pro</vt:lpstr>
      <vt:lpstr>DylanVTI</vt:lpstr>
      <vt:lpstr>Softskills fürs Studium und danach</vt:lpstr>
      <vt:lpstr>Warum ist das Thema relevant?</vt:lpstr>
      <vt:lpstr>(Niemand braucht) Kontext</vt:lpstr>
      <vt:lpstr>Eine Möglichkeit zum Einstieg: Dale Carnegie´s „Wie man Freunde gewinnt“</vt:lpstr>
      <vt:lpstr>Grundregeln für den Umgang mit Menschen</vt:lpstr>
      <vt:lpstr>Wie bringe ich jemanden dazu mich zu mögen</vt:lpstr>
      <vt:lpstr>Wie kann ich jemanden von etwas überzeugen? 1/2</vt:lpstr>
      <vt:lpstr>Wie kann ich jemanden von etwas überzeugen? 2/2</vt:lpstr>
      <vt:lpstr>Menschen ändern ohne sie zu verstimmen oder beleidigen 1/2</vt:lpstr>
      <vt:lpstr>Menschen ändern ohne sie zu verstimmen oder beleidigen 2/2</vt:lpstr>
      <vt:lpstr>Meine 2 einfachsten Tipps für eine angenehmere Kommunikation</vt:lpstr>
      <vt:lpstr>PowerPoint Presentation</vt:lpstr>
    </vt:vector>
  </TitlesOfParts>
  <Company>inconso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Softskills fürs Studium und danach</dc:title>
  <dc:creator>Michael Klement</dc:creator>
  <cp:lastModifiedBy>Michael Klement</cp:lastModifiedBy>
  <cp:revision>7</cp:revision>
  <dcterms:created xsi:type="dcterms:W3CDTF">2023-11-01T19:38:44Z</dcterms:created>
  <dcterms:modified xsi:type="dcterms:W3CDTF">2023-11-03T08:24:22Z</dcterms:modified>
</cp:coreProperties>
</file>